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Lazydog" charset="1" panose="00000000000000000000"/>
      <p:regular r:id="rId29"/>
    </p:embeddedFont>
    <p:embeddedFont>
      <p:font typeface="Montserrat Classic" charset="1" panose="00000500000000000000"/>
      <p:regular r:id="rId30"/>
    </p:embeddedFont>
    <p:embeddedFont>
      <p:font typeface="Montserrat Classic Bold" charset="1" panose="00000800000000000000"/>
      <p:regular r:id="rId31"/>
    </p:embeddedFont>
    <p:embeddedFont>
      <p:font typeface="Gotham Bold" charset="1" panose="00000000000000000000"/>
      <p:regular r:id="rId32"/>
    </p:embeddedFont>
    <p:embeddedFont>
      <p:font typeface="Montserrat Bold" charset="1" panose="00000800000000000000"/>
      <p:regular r:id="rId33"/>
    </p:embeddedFont>
    <p:embeddedFont>
      <p:font typeface="Now" charset="1" panose="00000500000000000000"/>
      <p:regular r:id="rId34"/>
    </p:embeddedFont>
    <p:embeddedFont>
      <p:font typeface="Gotham Heavy" charset="1" panose="02000900000000000000"/>
      <p:regular r:id="rId35"/>
    </p:embeddedFont>
    <p:embeddedFont>
      <p:font typeface="Now Heavy" charset="1" panose="00000A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4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44.pn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 Id="rId4" Target="../media/image4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52.png" Type="http://schemas.openxmlformats.org/officeDocument/2006/relationships/image"/><Relationship Id="rId7" Target="../media/image5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54.png" Type="http://schemas.openxmlformats.org/officeDocument/2006/relationships/image"/><Relationship Id="rId5" Target="../media/image55.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56.png" Type="http://schemas.openxmlformats.org/officeDocument/2006/relationships/image"/><Relationship Id="rId9" Target="../media/image5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https://giphy.com/gifs/theoffice-season-9-the-office-tv-ZEpmBRpuFlWwhiZ9Cu" TargetMode="External" Type="http://schemas.openxmlformats.org/officeDocument/2006/relationships/hyperlink"/><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54.png" Type="http://schemas.openxmlformats.org/officeDocument/2006/relationships/image"/><Relationship Id="rId5" Target="../media/image55.svg" Type="http://schemas.openxmlformats.org/officeDocument/2006/relationships/image"/><Relationship Id="rId6" Target="../media/image56.png" Type="http://schemas.openxmlformats.org/officeDocument/2006/relationships/image"/><Relationship Id="rId7" Target="../media/image57.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https://www.linkedin.com/in/elena-dur%C3%A1n-llanos-19666b197/" TargetMode="External" Type="http://schemas.openxmlformats.org/officeDocument/2006/relationships/hyperlink"/><Relationship Id="rId11" Target="https://www.linkedin.com/in/marina-gasco" TargetMode="External" Type="http://schemas.openxmlformats.org/officeDocument/2006/relationships/hyperlink"/><Relationship Id="rId2" Target="../media/image62.png" Type="http://schemas.openxmlformats.org/officeDocument/2006/relationships/image"/><Relationship Id="rId3" Target="../media/image63.svg" Type="http://schemas.openxmlformats.org/officeDocument/2006/relationships/image"/><Relationship Id="rId4" Target="../media/image64.png" Type="http://schemas.openxmlformats.org/officeDocument/2006/relationships/image"/><Relationship Id="rId5" Target="../media/image65.svg" Type="http://schemas.openxmlformats.org/officeDocument/2006/relationships/image"/><Relationship Id="rId6" Target="../media/image66.png" Type="http://schemas.openxmlformats.org/officeDocument/2006/relationships/image"/><Relationship Id="rId7" Target="../media/image67.svg" Type="http://schemas.openxmlformats.org/officeDocument/2006/relationships/image"/><Relationship Id="rId8" Target="https://www.linkedin.com/in/patricia-sainz-pardo-677a4146/" TargetMode="External" Type="http://schemas.openxmlformats.org/officeDocument/2006/relationships/hyperlink"/><Relationship Id="rId9" Target="https://www.linkedin.com/in/fiona-s%C3%A1nchez-rafferty/"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2" Target="../media/image17.png" Type="http://schemas.openxmlformats.org/officeDocument/2006/relationships/image"/><Relationship Id="rId3" Target="../media/image14.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gif"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C9DE"/>
        </a:solidFill>
      </p:bgPr>
    </p:bg>
    <p:spTree>
      <p:nvGrpSpPr>
        <p:cNvPr id="1" name=""/>
        <p:cNvGrpSpPr/>
        <p:nvPr/>
      </p:nvGrpSpPr>
      <p:grpSpPr>
        <a:xfrm>
          <a:off x="0" y="0"/>
          <a:ext cx="0" cy="0"/>
          <a:chOff x="0" y="0"/>
          <a:chExt cx="0" cy="0"/>
        </a:xfrm>
      </p:grpSpPr>
      <p:sp>
        <p:nvSpPr>
          <p:cNvPr name="Freeform 2" id="2"/>
          <p:cNvSpPr/>
          <p:nvPr/>
        </p:nvSpPr>
        <p:spPr>
          <a:xfrm flipH="false" flipV="false" rot="0">
            <a:off x="1941356" y="3176174"/>
            <a:ext cx="14405287" cy="5316861"/>
          </a:xfrm>
          <a:custGeom>
            <a:avLst/>
            <a:gdLst/>
            <a:ahLst/>
            <a:cxnLst/>
            <a:rect r="r" b="b" t="t" l="l"/>
            <a:pathLst>
              <a:path h="5316861" w="14405287">
                <a:moveTo>
                  <a:pt x="0" y="0"/>
                </a:moveTo>
                <a:lnTo>
                  <a:pt x="14405288" y="0"/>
                </a:lnTo>
                <a:lnTo>
                  <a:pt x="14405288" y="5316860"/>
                </a:lnTo>
                <a:lnTo>
                  <a:pt x="0" y="5316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61846">
            <a:off x="785308" y="2798841"/>
            <a:ext cx="4147219" cy="3182048"/>
          </a:xfrm>
          <a:custGeom>
            <a:avLst/>
            <a:gdLst/>
            <a:ahLst/>
            <a:cxnLst/>
            <a:rect r="r" b="b" t="t" l="l"/>
            <a:pathLst>
              <a:path h="3182048" w="4147219">
                <a:moveTo>
                  <a:pt x="0" y="0"/>
                </a:moveTo>
                <a:lnTo>
                  <a:pt x="4147219" y="0"/>
                </a:lnTo>
                <a:lnTo>
                  <a:pt x="4147219" y="3182048"/>
                </a:lnTo>
                <a:lnTo>
                  <a:pt x="0" y="31820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785615">
            <a:off x="5036196" y="1372610"/>
            <a:ext cx="6224096" cy="2331207"/>
          </a:xfrm>
          <a:custGeom>
            <a:avLst/>
            <a:gdLst/>
            <a:ahLst/>
            <a:cxnLst/>
            <a:rect r="r" b="b" t="t" l="l"/>
            <a:pathLst>
              <a:path h="2331207" w="6224096">
                <a:moveTo>
                  <a:pt x="0" y="0"/>
                </a:moveTo>
                <a:lnTo>
                  <a:pt x="6224096" y="0"/>
                </a:lnTo>
                <a:lnTo>
                  <a:pt x="6224096" y="2331207"/>
                </a:lnTo>
                <a:lnTo>
                  <a:pt x="0" y="23312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883241">
            <a:off x="5135147" y="1827463"/>
            <a:ext cx="5833826" cy="908780"/>
            <a:chOff x="0" y="0"/>
            <a:chExt cx="1536481" cy="239350"/>
          </a:xfrm>
        </p:grpSpPr>
        <p:sp>
          <p:nvSpPr>
            <p:cNvPr name="Freeform 6" id="6"/>
            <p:cNvSpPr/>
            <p:nvPr/>
          </p:nvSpPr>
          <p:spPr>
            <a:xfrm flipH="false" flipV="false" rot="0">
              <a:off x="0" y="0"/>
              <a:ext cx="1536481" cy="239350"/>
            </a:xfrm>
            <a:custGeom>
              <a:avLst/>
              <a:gdLst/>
              <a:ahLst/>
              <a:cxnLst/>
              <a:rect r="r" b="b" t="t" l="l"/>
              <a:pathLst>
                <a:path h="239350" w="1536481">
                  <a:moveTo>
                    <a:pt x="0" y="0"/>
                  </a:moveTo>
                  <a:lnTo>
                    <a:pt x="1536481" y="0"/>
                  </a:lnTo>
                  <a:lnTo>
                    <a:pt x="1536481" y="239350"/>
                  </a:lnTo>
                  <a:lnTo>
                    <a:pt x="0" y="239350"/>
                  </a:lnTo>
                  <a:close/>
                </a:path>
              </a:pathLst>
            </a:custGeom>
            <a:solidFill>
              <a:srgbClr val="FCFCFC">
                <a:alpha val="40000"/>
              </a:srgbClr>
            </a:solidFill>
          </p:spPr>
        </p:sp>
        <p:sp>
          <p:nvSpPr>
            <p:cNvPr name="TextBox 7" id="7"/>
            <p:cNvSpPr txBox="true"/>
            <p:nvPr/>
          </p:nvSpPr>
          <p:spPr>
            <a:xfrm>
              <a:off x="0" y="-38100"/>
              <a:ext cx="1536481" cy="27745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2053865" y="2281853"/>
            <a:ext cx="2239267" cy="2023483"/>
          </a:xfrm>
          <a:custGeom>
            <a:avLst/>
            <a:gdLst/>
            <a:ahLst/>
            <a:cxnLst/>
            <a:rect r="r" b="b" t="t" l="l"/>
            <a:pathLst>
              <a:path h="2023483" w="2239267">
                <a:moveTo>
                  <a:pt x="0" y="0"/>
                </a:moveTo>
                <a:lnTo>
                  <a:pt x="2239268" y="0"/>
                </a:lnTo>
                <a:lnTo>
                  <a:pt x="2239268" y="2023484"/>
                </a:lnTo>
                <a:lnTo>
                  <a:pt x="0" y="20234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3584828" y="5834604"/>
            <a:ext cx="3886091" cy="4150194"/>
          </a:xfrm>
          <a:custGeom>
            <a:avLst/>
            <a:gdLst/>
            <a:ahLst/>
            <a:cxnLst/>
            <a:rect r="r" b="b" t="t" l="l"/>
            <a:pathLst>
              <a:path h="4150194" w="3886091">
                <a:moveTo>
                  <a:pt x="0" y="0"/>
                </a:moveTo>
                <a:lnTo>
                  <a:pt x="3886091" y="0"/>
                </a:lnTo>
                <a:lnTo>
                  <a:pt x="3886091" y="4150194"/>
                </a:lnTo>
                <a:lnTo>
                  <a:pt x="0" y="415019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3702776" y="6663824"/>
            <a:ext cx="10882447" cy="1251585"/>
          </a:xfrm>
          <a:prstGeom prst="rect">
            <a:avLst/>
          </a:prstGeom>
        </p:spPr>
        <p:txBody>
          <a:bodyPr anchor="t" rtlCol="false" tIns="0" lIns="0" bIns="0" rIns="0">
            <a:spAutoFit/>
          </a:bodyPr>
          <a:lstStyle/>
          <a:p>
            <a:pPr algn="ctr">
              <a:lnSpc>
                <a:spcPts val="3270"/>
              </a:lnSpc>
            </a:pPr>
            <a:r>
              <a:rPr lang="en-US" sz="3000">
                <a:solidFill>
                  <a:srgbClr val="FD5895"/>
                </a:solidFill>
                <a:latin typeface="Lazydog"/>
                <a:ea typeface="Lazydog"/>
                <a:cs typeface="Lazydog"/>
                <a:sym typeface="Lazydog"/>
              </a:rPr>
              <a:t>o cómo los datos pueden crear relaciones laborales estables y felices en ABC Corporation</a:t>
            </a:r>
          </a:p>
          <a:p>
            <a:pPr algn="ctr">
              <a:lnSpc>
                <a:spcPts val="3270"/>
              </a:lnSpc>
            </a:pPr>
          </a:p>
        </p:txBody>
      </p:sp>
      <p:sp>
        <p:nvSpPr>
          <p:cNvPr name="Freeform 11" id="11"/>
          <p:cNvSpPr/>
          <p:nvPr/>
        </p:nvSpPr>
        <p:spPr>
          <a:xfrm flipH="false" flipV="false" rot="0">
            <a:off x="8888351" y="7580404"/>
            <a:ext cx="4553602" cy="165586"/>
          </a:xfrm>
          <a:custGeom>
            <a:avLst/>
            <a:gdLst/>
            <a:ahLst/>
            <a:cxnLst/>
            <a:rect r="r" b="b" t="t" l="l"/>
            <a:pathLst>
              <a:path h="165586" w="4553602">
                <a:moveTo>
                  <a:pt x="0" y="0"/>
                </a:moveTo>
                <a:lnTo>
                  <a:pt x="4553602" y="0"/>
                </a:lnTo>
                <a:lnTo>
                  <a:pt x="4553602" y="165585"/>
                </a:lnTo>
                <a:lnTo>
                  <a:pt x="0" y="16558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2" id="12"/>
          <p:cNvSpPr txBox="true"/>
          <p:nvPr/>
        </p:nvSpPr>
        <p:spPr>
          <a:xfrm rot="0">
            <a:off x="2431235" y="5538687"/>
            <a:ext cx="13915409" cy="947421"/>
          </a:xfrm>
          <a:prstGeom prst="rect">
            <a:avLst/>
          </a:prstGeom>
        </p:spPr>
        <p:txBody>
          <a:bodyPr anchor="t" rtlCol="false" tIns="0" lIns="0" bIns="0" rIns="0">
            <a:spAutoFit/>
          </a:bodyPr>
          <a:lstStyle/>
          <a:p>
            <a:pPr algn="ctr">
              <a:lnSpc>
                <a:spcPts val="6640"/>
              </a:lnSpc>
            </a:pPr>
            <a:r>
              <a:rPr lang="en-US" sz="8000">
                <a:solidFill>
                  <a:srgbClr val="FD5895"/>
                </a:solidFill>
                <a:latin typeface="Lazydog"/>
                <a:ea typeface="Lazydog"/>
                <a:cs typeface="Lazydog"/>
                <a:sym typeface="Lazydog"/>
              </a:rPr>
              <a:t>¿burnout nos separe?</a:t>
            </a:r>
          </a:p>
        </p:txBody>
      </p:sp>
      <p:sp>
        <p:nvSpPr>
          <p:cNvPr name="TextBox 13" id="13"/>
          <p:cNvSpPr txBox="true"/>
          <p:nvPr/>
        </p:nvSpPr>
        <p:spPr>
          <a:xfrm rot="0">
            <a:off x="5595969" y="4589890"/>
            <a:ext cx="7096063" cy="710606"/>
          </a:xfrm>
          <a:prstGeom prst="rect">
            <a:avLst/>
          </a:prstGeom>
        </p:spPr>
        <p:txBody>
          <a:bodyPr anchor="t" rtlCol="false" tIns="0" lIns="0" bIns="0" rIns="0">
            <a:spAutoFit/>
          </a:bodyPr>
          <a:lstStyle/>
          <a:p>
            <a:pPr algn="ctr">
              <a:lnSpc>
                <a:spcPts val="4980"/>
              </a:lnSpc>
            </a:pPr>
            <a:r>
              <a:rPr lang="en-US" sz="6000">
                <a:solidFill>
                  <a:srgbClr val="FD5895"/>
                </a:solidFill>
                <a:latin typeface="Lazydog"/>
                <a:ea typeface="Lazydog"/>
                <a:cs typeface="Lazydog"/>
                <a:sym typeface="Lazydog"/>
              </a:rPr>
              <a:t>hasta que el </a:t>
            </a:r>
          </a:p>
        </p:txBody>
      </p:sp>
      <p:sp>
        <p:nvSpPr>
          <p:cNvPr name="TextBox 14" id="14"/>
          <p:cNvSpPr txBox="true"/>
          <p:nvPr/>
        </p:nvSpPr>
        <p:spPr>
          <a:xfrm rot="-866080">
            <a:off x="4846300" y="2062150"/>
            <a:ext cx="6699027" cy="1366044"/>
          </a:xfrm>
          <a:prstGeom prst="rect">
            <a:avLst/>
          </a:prstGeom>
        </p:spPr>
        <p:txBody>
          <a:bodyPr anchor="t" rtlCol="false" tIns="0" lIns="0" bIns="0" rIns="0">
            <a:spAutoFit/>
          </a:bodyPr>
          <a:lstStyle/>
          <a:p>
            <a:pPr algn="ctr">
              <a:lnSpc>
                <a:spcPts val="4004"/>
              </a:lnSpc>
            </a:pPr>
            <a:r>
              <a:rPr lang="en-US" sz="4824">
                <a:solidFill>
                  <a:srgbClr val="9E0540"/>
                </a:solidFill>
                <a:latin typeface="Lazydog"/>
                <a:ea typeface="Lazydog"/>
                <a:cs typeface="Lazydog"/>
                <a:sym typeface="Lazydog"/>
              </a:rPr>
              <a:t>las data crushers</a:t>
            </a:r>
          </a:p>
          <a:p>
            <a:pPr algn="ctr">
              <a:lnSpc>
                <a:spcPts val="3203"/>
              </a:lnSpc>
            </a:pPr>
          </a:p>
          <a:p>
            <a:pPr algn="ctr">
              <a:lnSpc>
                <a:spcPts val="3203"/>
              </a:lnSpc>
            </a:pPr>
            <a:r>
              <a:rPr lang="en-US" sz="3859">
                <a:solidFill>
                  <a:srgbClr val="9E0540"/>
                </a:solidFill>
                <a:latin typeface="Lazydog"/>
                <a:ea typeface="Lazydog"/>
                <a:cs typeface="Lazydog"/>
                <a:sym typeface="Lazydog"/>
              </a:rPr>
              <a:t>presentan: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D7E3"/>
        </a:solidFill>
      </p:bgPr>
    </p:bg>
    <p:spTree>
      <p:nvGrpSpPr>
        <p:cNvPr id="1" name=""/>
        <p:cNvGrpSpPr/>
        <p:nvPr/>
      </p:nvGrpSpPr>
      <p:grpSpPr>
        <a:xfrm>
          <a:off x="0" y="0"/>
          <a:ext cx="0" cy="0"/>
          <a:chOff x="0" y="0"/>
          <a:chExt cx="0" cy="0"/>
        </a:xfrm>
      </p:grpSpPr>
      <p:grpSp>
        <p:nvGrpSpPr>
          <p:cNvPr name="Group 2" id="2"/>
          <p:cNvGrpSpPr/>
          <p:nvPr/>
        </p:nvGrpSpPr>
        <p:grpSpPr>
          <a:xfrm rot="0">
            <a:off x="2525269" y="6082994"/>
            <a:ext cx="6618731" cy="3613951"/>
            <a:chOff x="0" y="0"/>
            <a:chExt cx="1378285" cy="752569"/>
          </a:xfrm>
        </p:grpSpPr>
        <p:sp>
          <p:nvSpPr>
            <p:cNvPr name="Freeform 3" id="3"/>
            <p:cNvSpPr/>
            <p:nvPr/>
          </p:nvSpPr>
          <p:spPr>
            <a:xfrm flipH="false" flipV="false" rot="0">
              <a:off x="0" y="0"/>
              <a:ext cx="1378285" cy="752569"/>
            </a:xfrm>
            <a:custGeom>
              <a:avLst/>
              <a:gdLst/>
              <a:ahLst/>
              <a:cxnLst/>
              <a:rect r="r" b="b" t="t" l="l"/>
              <a:pathLst>
                <a:path h="752569" w="1378285">
                  <a:moveTo>
                    <a:pt x="58485" y="0"/>
                  </a:moveTo>
                  <a:lnTo>
                    <a:pt x="1319800" y="0"/>
                  </a:lnTo>
                  <a:cubicBezTo>
                    <a:pt x="1335311" y="0"/>
                    <a:pt x="1350187" y="6162"/>
                    <a:pt x="1361155" y="17130"/>
                  </a:cubicBezTo>
                  <a:cubicBezTo>
                    <a:pt x="1372123" y="28098"/>
                    <a:pt x="1378285" y="42974"/>
                    <a:pt x="1378285" y="58485"/>
                  </a:cubicBezTo>
                  <a:lnTo>
                    <a:pt x="1378285" y="694084"/>
                  </a:lnTo>
                  <a:cubicBezTo>
                    <a:pt x="1378285" y="726385"/>
                    <a:pt x="1352101" y="752569"/>
                    <a:pt x="1319800" y="752569"/>
                  </a:cubicBezTo>
                  <a:lnTo>
                    <a:pt x="58485" y="752569"/>
                  </a:lnTo>
                  <a:cubicBezTo>
                    <a:pt x="42974" y="752569"/>
                    <a:pt x="28098" y="746407"/>
                    <a:pt x="17130" y="735439"/>
                  </a:cubicBezTo>
                  <a:cubicBezTo>
                    <a:pt x="6162" y="724471"/>
                    <a:pt x="0" y="709596"/>
                    <a:pt x="0" y="694084"/>
                  </a:cubicBezTo>
                  <a:lnTo>
                    <a:pt x="0" y="58485"/>
                  </a:lnTo>
                  <a:cubicBezTo>
                    <a:pt x="0" y="26185"/>
                    <a:pt x="26185" y="0"/>
                    <a:pt x="58485" y="0"/>
                  </a:cubicBezTo>
                  <a:close/>
                </a:path>
              </a:pathLst>
            </a:custGeom>
            <a:solidFill>
              <a:srgbClr val="9E0540"/>
            </a:solidFill>
          </p:spPr>
        </p:sp>
        <p:sp>
          <p:nvSpPr>
            <p:cNvPr name="TextBox 4" id="4"/>
            <p:cNvSpPr txBox="true"/>
            <p:nvPr/>
          </p:nvSpPr>
          <p:spPr>
            <a:xfrm>
              <a:off x="0" y="-57150"/>
              <a:ext cx="1378285" cy="809719"/>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9336787" y="3936261"/>
            <a:ext cx="7922513" cy="5760684"/>
            <a:chOff x="0" y="0"/>
            <a:chExt cx="1649784" cy="1199605"/>
          </a:xfrm>
        </p:grpSpPr>
        <p:sp>
          <p:nvSpPr>
            <p:cNvPr name="Freeform 6" id="6"/>
            <p:cNvSpPr/>
            <p:nvPr/>
          </p:nvSpPr>
          <p:spPr>
            <a:xfrm flipH="false" flipV="false" rot="0">
              <a:off x="0" y="0"/>
              <a:ext cx="1649785" cy="1199605"/>
            </a:xfrm>
            <a:custGeom>
              <a:avLst/>
              <a:gdLst/>
              <a:ahLst/>
              <a:cxnLst/>
              <a:rect r="r" b="b" t="t" l="l"/>
              <a:pathLst>
                <a:path h="1199605" w="1649785">
                  <a:moveTo>
                    <a:pt x="48860" y="0"/>
                  </a:moveTo>
                  <a:lnTo>
                    <a:pt x="1600924" y="0"/>
                  </a:lnTo>
                  <a:cubicBezTo>
                    <a:pt x="1613883" y="0"/>
                    <a:pt x="1626311" y="5148"/>
                    <a:pt x="1635474" y="14311"/>
                  </a:cubicBezTo>
                  <a:cubicBezTo>
                    <a:pt x="1644637" y="23474"/>
                    <a:pt x="1649785" y="35902"/>
                    <a:pt x="1649785" y="48860"/>
                  </a:cubicBezTo>
                  <a:lnTo>
                    <a:pt x="1649785" y="1150745"/>
                  </a:lnTo>
                  <a:cubicBezTo>
                    <a:pt x="1649785" y="1177730"/>
                    <a:pt x="1627909" y="1199605"/>
                    <a:pt x="1600924" y="1199605"/>
                  </a:cubicBezTo>
                  <a:lnTo>
                    <a:pt x="48860" y="1199605"/>
                  </a:lnTo>
                  <a:cubicBezTo>
                    <a:pt x="21875" y="1199605"/>
                    <a:pt x="0" y="1177730"/>
                    <a:pt x="0" y="1150745"/>
                  </a:cubicBezTo>
                  <a:lnTo>
                    <a:pt x="0" y="48860"/>
                  </a:lnTo>
                  <a:cubicBezTo>
                    <a:pt x="0" y="21875"/>
                    <a:pt x="21875" y="0"/>
                    <a:pt x="48860" y="0"/>
                  </a:cubicBezTo>
                  <a:close/>
                </a:path>
              </a:pathLst>
            </a:custGeom>
            <a:solidFill>
              <a:srgbClr val="000000">
                <a:alpha val="0"/>
              </a:srgbClr>
            </a:solidFill>
            <a:ln w="66675" cap="rnd">
              <a:solidFill>
                <a:srgbClr val="9E0540"/>
              </a:solidFill>
              <a:prstDash val="solid"/>
              <a:round/>
            </a:ln>
          </p:spPr>
        </p:sp>
        <p:sp>
          <p:nvSpPr>
            <p:cNvPr name="TextBox 7" id="7"/>
            <p:cNvSpPr txBox="true"/>
            <p:nvPr/>
          </p:nvSpPr>
          <p:spPr>
            <a:xfrm>
              <a:off x="0" y="-57150"/>
              <a:ext cx="1649784" cy="1256755"/>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2525269" y="580748"/>
            <a:ext cx="7063492" cy="1316959"/>
            <a:chOff x="0" y="0"/>
            <a:chExt cx="1860343" cy="346853"/>
          </a:xfrm>
        </p:grpSpPr>
        <p:sp>
          <p:nvSpPr>
            <p:cNvPr name="Freeform 9" id="9"/>
            <p:cNvSpPr/>
            <p:nvPr/>
          </p:nvSpPr>
          <p:spPr>
            <a:xfrm flipH="false" flipV="false" rot="0">
              <a:off x="0" y="0"/>
              <a:ext cx="1860343" cy="346853"/>
            </a:xfrm>
            <a:custGeom>
              <a:avLst/>
              <a:gdLst/>
              <a:ahLst/>
              <a:cxnLst/>
              <a:rect r="r" b="b" t="t" l="l"/>
              <a:pathLst>
                <a:path h="346853" w="1860343">
                  <a:moveTo>
                    <a:pt x="0" y="0"/>
                  </a:moveTo>
                  <a:lnTo>
                    <a:pt x="1860343" y="0"/>
                  </a:lnTo>
                  <a:lnTo>
                    <a:pt x="1860343" y="346853"/>
                  </a:lnTo>
                  <a:lnTo>
                    <a:pt x="0" y="346853"/>
                  </a:lnTo>
                  <a:close/>
                </a:path>
              </a:pathLst>
            </a:custGeom>
            <a:solidFill>
              <a:srgbClr val="FD5895">
                <a:alpha val="40000"/>
              </a:srgbClr>
            </a:solidFill>
          </p:spPr>
        </p:sp>
        <p:sp>
          <p:nvSpPr>
            <p:cNvPr name="TextBox 10" id="10"/>
            <p:cNvSpPr txBox="true"/>
            <p:nvPr/>
          </p:nvSpPr>
          <p:spPr>
            <a:xfrm>
              <a:off x="0" y="-38100"/>
              <a:ext cx="1860343" cy="384953"/>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2319209" y="510233"/>
            <a:ext cx="14035156" cy="1387474"/>
          </a:xfrm>
          <a:prstGeom prst="rect">
            <a:avLst/>
          </a:prstGeom>
        </p:spPr>
        <p:txBody>
          <a:bodyPr anchor="t" rtlCol="false" tIns="0" lIns="0" bIns="0" rIns="0">
            <a:spAutoFit/>
          </a:bodyPr>
          <a:lstStyle/>
          <a:p>
            <a:pPr algn="ctr">
              <a:lnSpc>
                <a:spcPts val="11200"/>
              </a:lnSpc>
              <a:spcBef>
                <a:spcPct val="0"/>
              </a:spcBef>
            </a:pPr>
            <a:r>
              <a:rPr lang="en-US" sz="8000">
                <a:solidFill>
                  <a:srgbClr val="D42C43"/>
                </a:solidFill>
                <a:latin typeface="Lazydog"/>
                <a:ea typeface="Lazydog"/>
                <a:cs typeface="Lazydog"/>
                <a:sym typeface="Lazydog"/>
              </a:rPr>
              <a:t>SATISFACCIÓN VS ROTACIÓN</a:t>
            </a:r>
          </a:p>
        </p:txBody>
      </p:sp>
      <p:sp>
        <p:nvSpPr>
          <p:cNvPr name="Freeform 12" id="12"/>
          <p:cNvSpPr/>
          <p:nvPr/>
        </p:nvSpPr>
        <p:spPr>
          <a:xfrm flipH="false" flipV="false" rot="-10800000">
            <a:off x="15220477" y="1222682"/>
            <a:ext cx="2713579" cy="2713579"/>
          </a:xfrm>
          <a:custGeom>
            <a:avLst/>
            <a:gdLst/>
            <a:ahLst/>
            <a:cxnLst/>
            <a:rect r="r" b="b" t="t" l="l"/>
            <a:pathLst>
              <a:path h="2713579" w="2713579">
                <a:moveTo>
                  <a:pt x="0" y="0"/>
                </a:moveTo>
                <a:lnTo>
                  <a:pt x="2713579" y="0"/>
                </a:lnTo>
                <a:lnTo>
                  <a:pt x="2713579" y="2713579"/>
                </a:lnTo>
                <a:lnTo>
                  <a:pt x="0" y="27135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5400000">
            <a:off x="11766631" y="2238924"/>
            <a:ext cx="723728" cy="2270519"/>
          </a:xfrm>
          <a:custGeom>
            <a:avLst/>
            <a:gdLst/>
            <a:ahLst/>
            <a:cxnLst/>
            <a:rect r="r" b="b" t="t" l="l"/>
            <a:pathLst>
              <a:path h="2270519" w="723728">
                <a:moveTo>
                  <a:pt x="0" y="0"/>
                </a:moveTo>
                <a:lnTo>
                  <a:pt x="723728" y="0"/>
                </a:lnTo>
                <a:lnTo>
                  <a:pt x="723728" y="2270519"/>
                </a:lnTo>
                <a:lnTo>
                  <a:pt x="0" y="22705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9588760" y="4850661"/>
            <a:ext cx="7084729" cy="4730883"/>
          </a:xfrm>
          <a:custGeom>
            <a:avLst/>
            <a:gdLst/>
            <a:ahLst/>
            <a:cxnLst/>
            <a:rect r="r" b="b" t="t" l="l"/>
            <a:pathLst>
              <a:path h="4730883" w="7084729">
                <a:moveTo>
                  <a:pt x="0" y="0"/>
                </a:moveTo>
                <a:lnTo>
                  <a:pt x="7084730" y="0"/>
                </a:lnTo>
                <a:lnTo>
                  <a:pt x="7084730" y="4730883"/>
                </a:lnTo>
                <a:lnTo>
                  <a:pt x="0" y="4730883"/>
                </a:lnTo>
                <a:lnTo>
                  <a:pt x="0" y="0"/>
                </a:lnTo>
                <a:close/>
              </a:path>
            </a:pathLst>
          </a:custGeom>
          <a:blipFill>
            <a:blip r:embed="rId6"/>
            <a:stretch>
              <a:fillRect l="0" t="0" r="0" b="0"/>
            </a:stretch>
          </a:blipFill>
        </p:spPr>
      </p:sp>
      <p:sp>
        <p:nvSpPr>
          <p:cNvPr name="TextBox 15" id="15"/>
          <p:cNvSpPr txBox="true"/>
          <p:nvPr/>
        </p:nvSpPr>
        <p:spPr>
          <a:xfrm rot="0">
            <a:off x="2731650" y="6342588"/>
            <a:ext cx="6245080" cy="3060700"/>
          </a:xfrm>
          <a:prstGeom prst="rect">
            <a:avLst/>
          </a:prstGeom>
        </p:spPr>
        <p:txBody>
          <a:bodyPr anchor="t" rtlCol="false" tIns="0" lIns="0" bIns="0" rIns="0">
            <a:spAutoFit/>
          </a:bodyPr>
          <a:lstStyle/>
          <a:p>
            <a:pPr algn="l">
              <a:lnSpc>
                <a:spcPts val="3500"/>
              </a:lnSpc>
            </a:pPr>
            <a:r>
              <a:rPr lang="en-US" sz="2500">
                <a:solidFill>
                  <a:srgbClr val="FFD7E3"/>
                </a:solidFill>
                <a:latin typeface="Lazydog"/>
                <a:ea typeface="Lazydog"/>
                <a:cs typeface="Lazydog"/>
                <a:sym typeface="Lazydog"/>
              </a:rPr>
              <a:t>EXISTE UNA RELACIÓN SIGNIFICATIVA ENTRE LA SATISFACCIÓN Y LA ROTACIÓN DE LXS EMPLEADXS. </a:t>
            </a:r>
          </a:p>
          <a:p>
            <a:pPr algn="l">
              <a:lnSpc>
                <a:spcPts val="3500"/>
              </a:lnSpc>
            </a:pPr>
          </a:p>
          <a:p>
            <a:pPr algn="l">
              <a:lnSpc>
                <a:spcPts val="3500"/>
              </a:lnSpc>
              <a:spcBef>
                <a:spcPct val="0"/>
              </a:spcBef>
            </a:pPr>
            <a:r>
              <a:rPr lang="en-US" sz="2500">
                <a:solidFill>
                  <a:srgbClr val="FFD7E3"/>
                </a:solidFill>
                <a:latin typeface="Lazydog"/>
                <a:ea typeface="Lazydog"/>
                <a:cs typeface="Lazydog"/>
                <a:sym typeface="Lazydog"/>
              </a:rPr>
              <a:t>AQUELLXS MENOS SATISFECHOS TIENEN MAYOR PROBABILIDAD A ABANDONAR LA EMPRESA. </a:t>
            </a:r>
          </a:p>
        </p:txBody>
      </p:sp>
      <p:sp>
        <p:nvSpPr>
          <p:cNvPr name="TextBox 16" id="16"/>
          <p:cNvSpPr txBox="true"/>
          <p:nvPr/>
        </p:nvSpPr>
        <p:spPr>
          <a:xfrm rot="0">
            <a:off x="822431" y="2760257"/>
            <a:ext cx="4077133" cy="4467225"/>
          </a:xfrm>
          <a:prstGeom prst="rect">
            <a:avLst/>
          </a:prstGeom>
        </p:spPr>
        <p:txBody>
          <a:bodyPr anchor="t" rtlCol="false" tIns="0" lIns="0" bIns="0" rIns="0">
            <a:spAutoFit/>
          </a:bodyPr>
          <a:lstStyle/>
          <a:p>
            <a:pPr algn="ctr">
              <a:lnSpc>
                <a:spcPts val="34800"/>
              </a:lnSpc>
            </a:pPr>
            <a:r>
              <a:rPr lang="en-US" b="true" sz="30000">
                <a:solidFill>
                  <a:srgbClr val="FF8EC2">
                    <a:alpha val="81961"/>
                  </a:srgbClr>
                </a:solidFill>
                <a:latin typeface="Gotham Heavy"/>
                <a:ea typeface="Gotham Heavy"/>
                <a:cs typeface="Gotham Heavy"/>
                <a:sym typeface="Gotham Heavy"/>
              </a:rPr>
              <a:t>SÍ</a:t>
            </a:r>
          </a:p>
        </p:txBody>
      </p:sp>
      <p:sp>
        <p:nvSpPr>
          <p:cNvPr name="TextBox 17" id="17"/>
          <p:cNvSpPr txBox="true"/>
          <p:nvPr/>
        </p:nvSpPr>
        <p:spPr>
          <a:xfrm rot="0">
            <a:off x="6856287" y="3143984"/>
            <a:ext cx="4060749" cy="307621"/>
          </a:xfrm>
          <a:prstGeom prst="rect">
            <a:avLst/>
          </a:prstGeom>
        </p:spPr>
        <p:txBody>
          <a:bodyPr anchor="t" rtlCol="false" tIns="0" lIns="0" bIns="0" rIns="0">
            <a:spAutoFit/>
          </a:bodyPr>
          <a:lstStyle/>
          <a:p>
            <a:pPr algn="r">
              <a:lnSpc>
                <a:spcPts val="2469"/>
              </a:lnSpc>
              <a:spcBef>
                <a:spcPct val="0"/>
              </a:spcBef>
            </a:pPr>
            <a:r>
              <a:rPr lang="en-US" sz="1763">
                <a:solidFill>
                  <a:srgbClr val="000000"/>
                </a:solidFill>
                <a:latin typeface="Lazydog"/>
                <a:ea typeface="Lazydog"/>
                <a:cs typeface="Lazydog"/>
                <a:sym typeface="Lazydog"/>
              </a:rPr>
              <a:t>COMPARAMOS PROPORCIONES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D7E3"/>
        </a:solidFill>
      </p:bgPr>
    </p:bg>
    <p:spTree>
      <p:nvGrpSpPr>
        <p:cNvPr id="1" name=""/>
        <p:cNvGrpSpPr/>
        <p:nvPr/>
      </p:nvGrpSpPr>
      <p:grpSpPr>
        <a:xfrm>
          <a:off x="0" y="0"/>
          <a:ext cx="0" cy="0"/>
          <a:chOff x="0" y="0"/>
          <a:chExt cx="0" cy="0"/>
        </a:xfrm>
      </p:grpSpPr>
      <p:grpSp>
        <p:nvGrpSpPr>
          <p:cNvPr name="Group 2" id="2"/>
          <p:cNvGrpSpPr/>
          <p:nvPr/>
        </p:nvGrpSpPr>
        <p:grpSpPr>
          <a:xfrm rot="0">
            <a:off x="2525269" y="6082994"/>
            <a:ext cx="6618731" cy="3613951"/>
            <a:chOff x="0" y="0"/>
            <a:chExt cx="1378285" cy="752569"/>
          </a:xfrm>
        </p:grpSpPr>
        <p:sp>
          <p:nvSpPr>
            <p:cNvPr name="Freeform 3" id="3"/>
            <p:cNvSpPr/>
            <p:nvPr/>
          </p:nvSpPr>
          <p:spPr>
            <a:xfrm flipH="false" flipV="false" rot="0">
              <a:off x="0" y="0"/>
              <a:ext cx="1378285" cy="752569"/>
            </a:xfrm>
            <a:custGeom>
              <a:avLst/>
              <a:gdLst/>
              <a:ahLst/>
              <a:cxnLst/>
              <a:rect r="r" b="b" t="t" l="l"/>
              <a:pathLst>
                <a:path h="752569" w="1378285">
                  <a:moveTo>
                    <a:pt x="58485" y="0"/>
                  </a:moveTo>
                  <a:lnTo>
                    <a:pt x="1319800" y="0"/>
                  </a:lnTo>
                  <a:cubicBezTo>
                    <a:pt x="1335311" y="0"/>
                    <a:pt x="1350187" y="6162"/>
                    <a:pt x="1361155" y="17130"/>
                  </a:cubicBezTo>
                  <a:cubicBezTo>
                    <a:pt x="1372123" y="28098"/>
                    <a:pt x="1378285" y="42974"/>
                    <a:pt x="1378285" y="58485"/>
                  </a:cubicBezTo>
                  <a:lnTo>
                    <a:pt x="1378285" y="694084"/>
                  </a:lnTo>
                  <a:cubicBezTo>
                    <a:pt x="1378285" y="726385"/>
                    <a:pt x="1352101" y="752569"/>
                    <a:pt x="1319800" y="752569"/>
                  </a:cubicBezTo>
                  <a:lnTo>
                    <a:pt x="58485" y="752569"/>
                  </a:lnTo>
                  <a:cubicBezTo>
                    <a:pt x="42974" y="752569"/>
                    <a:pt x="28098" y="746407"/>
                    <a:pt x="17130" y="735439"/>
                  </a:cubicBezTo>
                  <a:cubicBezTo>
                    <a:pt x="6162" y="724471"/>
                    <a:pt x="0" y="709596"/>
                    <a:pt x="0" y="694084"/>
                  </a:cubicBezTo>
                  <a:lnTo>
                    <a:pt x="0" y="58485"/>
                  </a:lnTo>
                  <a:cubicBezTo>
                    <a:pt x="0" y="26185"/>
                    <a:pt x="26185" y="0"/>
                    <a:pt x="58485" y="0"/>
                  </a:cubicBezTo>
                  <a:close/>
                </a:path>
              </a:pathLst>
            </a:custGeom>
            <a:solidFill>
              <a:srgbClr val="9E0540"/>
            </a:solidFill>
          </p:spPr>
        </p:sp>
        <p:sp>
          <p:nvSpPr>
            <p:cNvPr name="TextBox 4" id="4"/>
            <p:cNvSpPr txBox="true"/>
            <p:nvPr/>
          </p:nvSpPr>
          <p:spPr>
            <a:xfrm>
              <a:off x="0" y="-57150"/>
              <a:ext cx="1378285" cy="809719"/>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9336787" y="3936261"/>
            <a:ext cx="7922513" cy="5760684"/>
            <a:chOff x="0" y="0"/>
            <a:chExt cx="1649784" cy="1199605"/>
          </a:xfrm>
        </p:grpSpPr>
        <p:sp>
          <p:nvSpPr>
            <p:cNvPr name="Freeform 6" id="6"/>
            <p:cNvSpPr/>
            <p:nvPr/>
          </p:nvSpPr>
          <p:spPr>
            <a:xfrm flipH="false" flipV="false" rot="0">
              <a:off x="0" y="0"/>
              <a:ext cx="1649785" cy="1199605"/>
            </a:xfrm>
            <a:custGeom>
              <a:avLst/>
              <a:gdLst/>
              <a:ahLst/>
              <a:cxnLst/>
              <a:rect r="r" b="b" t="t" l="l"/>
              <a:pathLst>
                <a:path h="1199605" w="1649785">
                  <a:moveTo>
                    <a:pt x="48860" y="0"/>
                  </a:moveTo>
                  <a:lnTo>
                    <a:pt x="1600924" y="0"/>
                  </a:lnTo>
                  <a:cubicBezTo>
                    <a:pt x="1613883" y="0"/>
                    <a:pt x="1626311" y="5148"/>
                    <a:pt x="1635474" y="14311"/>
                  </a:cubicBezTo>
                  <a:cubicBezTo>
                    <a:pt x="1644637" y="23474"/>
                    <a:pt x="1649785" y="35902"/>
                    <a:pt x="1649785" y="48860"/>
                  </a:cubicBezTo>
                  <a:lnTo>
                    <a:pt x="1649785" y="1150745"/>
                  </a:lnTo>
                  <a:cubicBezTo>
                    <a:pt x="1649785" y="1177730"/>
                    <a:pt x="1627909" y="1199605"/>
                    <a:pt x="1600924" y="1199605"/>
                  </a:cubicBezTo>
                  <a:lnTo>
                    <a:pt x="48860" y="1199605"/>
                  </a:lnTo>
                  <a:cubicBezTo>
                    <a:pt x="21875" y="1199605"/>
                    <a:pt x="0" y="1177730"/>
                    <a:pt x="0" y="1150745"/>
                  </a:cubicBezTo>
                  <a:lnTo>
                    <a:pt x="0" y="48860"/>
                  </a:lnTo>
                  <a:cubicBezTo>
                    <a:pt x="0" y="21875"/>
                    <a:pt x="21875" y="0"/>
                    <a:pt x="48860" y="0"/>
                  </a:cubicBezTo>
                  <a:close/>
                </a:path>
              </a:pathLst>
            </a:custGeom>
            <a:solidFill>
              <a:srgbClr val="000000">
                <a:alpha val="0"/>
              </a:srgbClr>
            </a:solidFill>
            <a:ln w="66675" cap="rnd">
              <a:solidFill>
                <a:srgbClr val="9E0540"/>
              </a:solidFill>
              <a:prstDash val="solid"/>
              <a:round/>
            </a:ln>
          </p:spPr>
        </p:sp>
        <p:sp>
          <p:nvSpPr>
            <p:cNvPr name="TextBox 7" id="7"/>
            <p:cNvSpPr txBox="true"/>
            <p:nvPr/>
          </p:nvSpPr>
          <p:spPr>
            <a:xfrm>
              <a:off x="0" y="-57150"/>
              <a:ext cx="1649784" cy="125675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10318192">
            <a:off x="14602722" y="756979"/>
            <a:ext cx="2713579" cy="2713579"/>
          </a:xfrm>
          <a:custGeom>
            <a:avLst/>
            <a:gdLst/>
            <a:ahLst/>
            <a:cxnLst/>
            <a:rect r="r" b="b" t="t" l="l"/>
            <a:pathLst>
              <a:path h="2713579" w="2713579">
                <a:moveTo>
                  <a:pt x="0" y="0"/>
                </a:moveTo>
                <a:lnTo>
                  <a:pt x="2713580" y="0"/>
                </a:lnTo>
                <a:lnTo>
                  <a:pt x="2713580" y="2713580"/>
                </a:lnTo>
                <a:lnTo>
                  <a:pt x="0" y="27135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3521498" y="580748"/>
            <a:ext cx="4554751" cy="1316959"/>
            <a:chOff x="0" y="0"/>
            <a:chExt cx="1199605" cy="346853"/>
          </a:xfrm>
        </p:grpSpPr>
        <p:sp>
          <p:nvSpPr>
            <p:cNvPr name="Freeform 10" id="10"/>
            <p:cNvSpPr/>
            <p:nvPr/>
          </p:nvSpPr>
          <p:spPr>
            <a:xfrm flipH="false" flipV="false" rot="0">
              <a:off x="0" y="0"/>
              <a:ext cx="1199605" cy="346853"/>
            </a:xfrm>
            <a:custGeom>
              <a:avLst/>
              <a:gdLst/>
              <a:ahLst/>
              <a:cxnLst/>
              <a:rect r="r" b="b" t="t" l="l"/>
              <a:pathLst>
                <a:path h="346853" w="1199605">
                  <a:moveTo>
                    <a:pt x="0" y="0"/>
                  </a:moveTo>
                  <a:lnTo>
                    <a:pt x="1199605" y="0"/>
                  </a:lnTo>
                  <a:lnTo>
                    <a:pt x="1199605" y="346853"/>
                  </a:lnTo>
                  <a:lnTo>
                    <a:pt x="0" y="346853"/>
                  </a:lnTo>
                  <a:close/>
                </a:path>
              </a:pathLst>
            </a:custGeom>
            <a:solidFill>
              <a:srgbClr val="FD5895">
                <a:alpha val="40000"/>
              </a:srgbClr>
            </a:solidFill>
          </p:spPr>
        </p:sp>
        <p:sp>
          <p:nvSpPr>
            <p:cNvPr name="TextBox 11" id="11"/>
            <p:cNvSpPr txBox="true"/>
            <p:nvPr/>
          </p:nvSpPr>
          <p:spPr>
            <a:xfrm>
              <a:off x="0" y="-38100"/>
              <a:ext cx="1199605" cy="38495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9528333" y="4687402"/>
            <a:ext cx="7569042" cy="4780448"/>
          </a:xfrm>
          <a:custGeom>
            <a:avLst/>
            <a:gdLst/>
            <a:ahLst/>
            <a:cxnLst/>
            <a:rect r="r" b="b" t="t" l="l"/>
            <a:pathLst>
              <a:path h="4780448" w="7569042">
                <a:moveTo>
                  <a:pt x="0" y="0"/>
                </a:moveTo>
                <a:lnTo>
                  <a:pt x="7569042" y="0"/>
                </a:lnTo>
                <a:lnTo>
                  <a:pt x="7569042" y="4780448"/>
                </a:lnTo>
                <a:lnTo>
                  <a:pt x="0" y="4780448"/>
                </a:lnTo>
                <a:lnTo>
                  <a:pt x="0" y="0"/>
                </a:lnTo>
                <a:close/>
              </a:path>
            </a:pathLst>
          </a:custGeom>
          <a:blipFill>
            <a:blip r:embed="rId4"/>
            <a:stretch>
              <a:fillRect l="0" t="0" r="0" b="0"/>
            </a:stretch>
          </a:blipFill>
        </p:spPr>
      </p:sp>
      <p:sp>
        <p:nvSpPr>
          <p:cNvPr name="TextBox 13" id="13"/>
          <p:cNvSpPr txBox="true"/>
          <p:nvPr/>
        </p:nvSpPr>
        <p:spPr>
          <a:xfrm rot="0">
            <a:off x="3861509" y="510233"/>
            <a:ext cx="10564982" cy="1387474"/>
          </a:xfrm>
          <a:prstGeom prst="rect">
            <a:avLst/>
          </a:prstGeom>
        </p:spPr>
        <p:txBody>
          <a:bodyPr anchor="t" rtlCol="false" tIns="0" lIns="0" bIns="0" rIns="0">
            <a:spAutoFit/>
          </a:bodyPr>
          <a:lstStyle/>
          <a:p>
            <a:pPr algn="ctr">
              <a:lnSpc>
                <a:spcPts val="11200"/>
              </a:lnSpc>
              <a:spcBef>
                <a:spcPct val="0"/>
              </a:spcBef>
            </a:pPr>
            <a:r>
              <a:rPr lang="en-US" sz="8000">
                <a:solidFill>
                  <a:srgbClr val="D42C43"/>
                </a:solidFill>
                <a:latin typeface="Lazydog"/>
                <a:ea typeface="Lazydog"/>
                <a:cs typeface="Lazydog"/>
                <a:sym typeface="Lazydog"/>
              </a:rPr>
              <a:t>SALARIO VS ROTACIÓN</a:t>
            </a:r>
          </a:p>
        </p:txBody>
      </p:sp>
      <p:sp>
        <p:nvSpPr>
          <p:cNvPr name="TextBox 14" id="14"/>
          <p:cNvSpPr txBox="true"/>
          <p:nvPr/>
        </p:nvSpPr>
        <p:spPr>
          <a:xfrm rot="0">
            <a:off x="2860998" y="6769195"/>
            <a:ext cx="6205969" cy="2184400"/>
          </a:xfrm>
          <a:prstGeom prst="rect">
            <a:avLst/>
          </a:prstGeom>
        </p:spPr>
        <p:txBody>
          <a:bodyPr anchor="t" rtlCol="false" tIns="0" lIns="0" bIns="0" rIns="0">
            <a:spAutoFit/>
          </a:bodyPr>
          <a:lstStyle/>
          <a:p>
            <a:pPr algn="l">
              <a:lnSpc>
                <a:spcPts val="3500"/>
              </a:lnSpc>
            </a:pPr>
            <a:r>
              <a:rPr lang="en-US" sz="2500">
                <a:solidFill>
                  <a:srgbClr val="FFD7E3"/>
                </a:solidFill>
                <a:latin typeface="Lazydog"/>
                <a:ea typeface="Lazydog"/>
                <a:cs typeface="Lazydog"/>
                <a:sym typeface="Lazydog"/>
              </a:rPr>
              <a:t>EXISTE UNA DIFERENCIA SIGNIFICATIVA ENTRE EL SALARIO Y LA ROTACIÓN. </a:t>
            </a:r>
          </a:p>
          <a:p>
            <a:pPr algn="l">
              <a:lnSpc>
                <a:spcPts val="3500"/>
              </a:lnSpc>
            </a:pPr>
          </a:p>
          <a:p>
            <a:pPr algn="l">
              <a:lnSpc>
                <a:spcPts val="3500"/>
              </a:lnSpc>
              <a:spcBef>
                <a:spcPct val="0"/>
              </a:spcBef>
            </a:pPr>
            <a:r>
              <a:rPr lang="en-US" sz="2500">
                <a:solidFill>
                  <a:srgbClr val="FFD7E3"/>
                </a:solidFill>
                <a:latin typeface="Lazydog"/>
                <a:ea typeface="Lazydog"/>
                <a:cs typeface="Lazydog"/>
                <a:sym typeface="Lazydog"/>
              </a:rPr>
              <a:t>CUANTO MAYOR ES EL SALARIO, MENOS EMPLEADXS SE VAN DE LA EMPRESA. </a:t>
            </a:r>
          </a:p>
        </p:txBody>
      </p:sp>
      <p:sp>
        <p:nvSpPr>
          <p:cNvPr name="TextBox 15" id="15"/>
          <p:cNvSpPr txBox="true"/>
          <p:nvPr/>
        </p:nvSpPr>
        <p:spPr>
          <a:xfrm rot="0">
            <a:off x="822431" y="2760257"/>
            <a:ext cx="4077133" cy="4467225"/>
          </a:xfrm>
          <a:prstGeom prst="rect">
            <a:avLst/>
          </a:prstGeom>
        </p:spPr>
        <p:txBody>
          <a:bodyPr anchor="t" rtlCol="false" tIns="0" lIns="0" bIns="0" rIns="0">
            <a:spAutoFit/>
          </a:bodyPr>
          <a:lstStyle/>
          <a:p>
            <a:pPr algn="ctr">
              <a:lnSpc>
                <a:spcPts val="34800"/>
              </a:lnSpc>
            </a:pPr>
            <a:r>
              <a:rPr lang="en-US" b="true" sz="30000">
                <a:solidFill>
                  <a:srgbClr val="FF8EC2">
                    <a:alpha val="81961"/>
                  </a:srgbClr>
                </a:solidFill>
                <a:latin typeface="Gotham Heavy"/>
                <a:ea typeface="Gotham Heavy"/>
                <a:cs typeface="Gotham Heavy"/>
                <a:sym typeface="Gotham Heavy"/>
              </a:rPr>
              <a:t>SÍ</a:t>
            </a:r>
          </a:p>
        </p:txBody>
      </p:sp>
      <p:sp>
        <p:nvSpPr>
          <p:cNvPr name="Freeform 16" id="16"/>
          <p:cNvSpPr/>
          <p:nvPr/>
        </p:nvSpPr>
        <p:spPr>
          <a:xfrm flipH="false" flipV="false" rot="-5400000">
            <a:off x="11658763" y="2222889"/>
            <a:ext cx="723728" cy="2270519"/>
          </a:xfrm>
          <a:custGeom>
            <a:avLst/>
            <a:gdLst/>
            <a:ahLst/>
            <a:cxnLst/>
            <a:rect r="r" b="b" t="t" l="l"/>
            <a:pathLst>
              <a:path h="2270519" w="723728">
                <a:moveTo>
                  <a:pt x="0" y="0"/>
                </a:moveTo>
                <a:lnTo>
                  <a:pt x="723728" y="0"/>
                </a:lnTo>
                <a:lnTo>
                  <a:pt x="723728" y="2270519"/>
                </a:lnTo>
                <a:lnTo>
                  <a:pt x="0" y="22705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6748419" y="3127948"/>
            <a:ext cx="4060749" cy="307621"/>
          </a:xfrm>
          <a:prstGeom prst="rect">
            <a:avLst/>
          </a:prstGeom>
        </p:spPr>
        <p:txBody>
          <a:bodyPr anchor="t" rtlCol="false" tIns="0" lIns="0" bIns="0" rIns="0">
            <a:spAutoFit/>
          </a:bodyPr>
          <a:lstStyle/>
          <a:p>
            <a:pPr algn="r">
              <a:lnSpc>
                <a:spcPts val="2469"/>
              </a:lnSpc>
              <a:spcBef>
                <a:spcPct val="0"/>
              </a:spcBef>
            </a:pPr>
            <a:r>
              <a:rPr lang="en-US" sz="1763">
                <a:solidFill>
                  <a:srgbClr val="000000"/>
                </a:solidFill>
                <a:latin typeface="Lazydog"/>
                <a:ea typeface="Lazydog"/>
                <a:cs typeface="Lazydog"/>
                <a:sym typeface="Lazydog"/>
              </a:rPr>
              <a:t>COMPARAMOS VALORES MEDIOS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D7E3"/>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311216"/>
            <a:chOff x="0" y="0"/>
            <a:chExt cx="6502400" cy="821766"/>
          </a:xfrm>
        </p:grpSpPr>
        <p:sp>
          <p:nvSpPr>
            <p:cNvPr name="Freeform 3" id="3"/>
            <p:cNvSpPr/>
            <p:nvPr/>
          </p:nvSpPr>
          <p:spPr>
            <a:xfrm flipH="false" flipV="false" rot="0">
              <a:off x="0" y="0"/>
              <a:ext cx="6502400" cy="821766"/>
            </a:xfrm>
            <a:custGeom>
              <a:avLst/>
              <a:gdLst/>
              <a:ahLst/>
              <a:cxnLst/>
              <a:rect r="r" b="b" t="t" l="l"/>
              <a:pathLst>
                <a:path h="821766" w="6502400">
                  <a:moveTo>
                    <a:pt x="0" y="0"/>
                  </a:moveTo>
                  <a:lnTo>
                    <a:pt x="6502400" y="0"/>
                  </a:lnTo>
                  <a:lnTo>
                    <a:pt x="6502400" y="821766"/>
                  </a:lnTo>
                  <a:lnTo>
                    <a:pt x="0" y="821766"/>
                  </a:lnTo>
                  <a:close/>
                </a:path>
              </a:pathLst>
            </a:custGeom>
            <a:solidFill>
              <a:srgbClr val="9E0540"/>
            </a:solidFill>
          </p:spPr>
        </p:sp>
        <p:sp>
          <p:nvSpPr>
            <p:cNvPr name="TextBox 4" id="4"/>
            <p:cNvSpPr txBox="true"/>
            <p:nvPr/>
          </p:nvSpPr>
          <p:spPr>
            <a:xfrm>
              <a:off x="0" y="-19050"/>
              <a:ext cx="6502400" cy="840816"/>
            </a:xfrm>
            <a:prstGeom prst="rect">
              <a:avLst/>
            </a:prstGeom>
          </p:spPr>
          <p:txBody>
            <a:bodyPr anchor="ctr" rtlCol="false" tIns="50800" lIns="50800" bIns="50800" rIns="50800"/>
            <a:lstStyle/>
            <a:p>
              <a:pPr algn="ctr">
                <a:lnSpc>
                  <a:spcPts val="1209"/>
                </a:lnSpc>
              </a:pPr>
            </a:p>
          </p:txBody>
        </p:sp>
      </p:grpSp>
      <p:sp>
        <p:nvSpPr>
          <p:cNvPr name="AutoShape 5" id="5"/>
          <p:cNvSpPr/>
          <p:nvPr/>
        </p:nvSpPr>
        <p:spPr>
          <a:xfrm flipV="true">
            <a:off x="11894023" y="2311216"/>
            <a:ext cx="0" cy="7975784"/>
          </a:xfrm>
          <a:prstGeom prst="line">
            <a:avLst/>
          </a:prstGeom>
          <a:ln cap="flat" w="9525">
            <a:solidFill>
              <a:srgbClr val="FD87BE"/>
            </a:solidFill>
            <a:prstDash val="solid"/>
            <a:headEnd type="none" len="sm" w="sm"/>
            <a:tailEnd type="none" len="sm" w="sm"/>
          </a:ln>
        </p:spPr>
      </p:sp>
      <p:sp>
        <p:nvSpPr>
          <p:cNvPr name="AutoShape 6" id="6"/>
          <p:cNvSpPr/>
          <p:nvPr/>
        </p:nvSpPr>
        <p:spPr>
          <a:xfrm flipV="true">
            <a:off x="11894023" y="10268904"/>
            <a:ext cx="6171633" cy="4762"/>
          </a:xfrm>
          <a:prstGeom prst="line">
            <a:avLst/>
          </a:prstGeom>
          <a:ln cap="flat" w="9525">
            <a:solidFill>
              <a:srgbClr val="FD87BE"/>
            </a:solidFill>
            <a:prstDash val="solid"/>
            <a:headEnd type="none" len="sm" w="sm"/>
            <a:tailEnd type="none" len="sm" w="sm"/>
          </a:ln>
        </p:spPr>
      </p:sp>
      <p:sp>
        <p:nvSpPr>
          <p:cNvPr name="AutoShape 7" id="7"/>
          <p:cNvSpPr/>
          <p:nvPr/>
        </p:nvSpPr>
        <p:spPr>
          <a:xfrm>
            <a:off x="282439" y="5641112"/>
            <a:ext cx="5711644" cy="0"/>
          </a:xfrm>
          <a:prstGeom prst="line">
            <a:avLst/>
          </a:prstGeom>
          <a:ln cap="flat" w="9525">
            <a:solidFill>
              <a:srgbClr val="FD5895"/>
            </a:solidFill>
            <a:prstDash val="solid"/>
            <a:headEnd type="none" len="sm" w="sm"/>
            <a:tailEnd type="none" len="sm" w="sm"/>
          </a:ln>
        </p:spPr>
      </p:sp>
      <p:sp>
        <p:nvSpPr>
          <p:cNvPr name="Freeform 8" id="8"/>
          <p:cNvSpPr/>
          <p:nvPr/>
        </p:nvSpPr>
        <p:spPr>
          <a:xfrm flipH="false" flipV="false" rot="0">
            <a:off x="6297252" y="2744560"/>
            <a:ext cx="5289699" cy="5041386"/>
          </a:xfrm>
          <a:custGeom>
            <a:avLst/>
            <a:gdLst/>
            <a:ahLst/>
            <a:cxnLst/>
            <a:rect r="r" b="b" t="t" l="l"/>
            <a:pathLst>
              <a:path h="5041386" w="5289699">
                <a:moveTo>
                  <a:pt x="0" y="0"/>
                </a:moveTo>
                <a:lnTo>
                  <a:pt x="5289700" y="0"/>
                </a:lnTo>
                <a:lnTo>
                  <a:pt x="5289700" y="5041386"/>
                </a:lnTo>
                <a:lnTo>
                  <a:pt x="0" y="5041386"/>
                </a:lnTo>
                <a:lnTo>
                  <a:pt x="0" y="0"/>
                </a:lnTo>
                <a:close/>
              </a:path>
            </a:pathLst>
          </a:custGeom>
          <a:blipFill>
            <a:blip r:embed="rId2"/>
            <a:stretch>
              <a:fillRect l="0" t="0" r="0" b="-1007"/>
            </a:stretch>
          </a:blipFill>
        </p:spPr>
      </p:sp>
      <p:sp>
        <p:nvSpPr>
          <p:cNvPr name="TextBox 9" id="9"/>
          <p:cNvSpPr txBox="true"/>
          <p:nvPr/>
        </p:nvSpPr>
        <p:spPr>
          <a:xfrm rot="0">
            <a:off x="312768" y="355363"/>
            <a:ext cx="17752893" cy="1552575"/>
          </a:xfrm>
          <a:prstGeom prst="rect">
            <a:avLst/>
          </a:prstGeom>
        </p:spPr>
        <p:txBody>
          <a:bodyPr anchor="t" rtlCol="false" tIns="0" lIns="0" bIns="0" rIns="0">
            <a:spAutoFit/>
          </a:bodyPr>
          <a:lstStyle/>
          <a:p>
            <a:pPr algn="ctr">
              <a:lnSpc>
                <a:spcPts val="12599"/>
              </a:lnSpc>
              <a:spcBef>
                <a:spcPct val="0"/>
              </a:spcBef>
            </a:pPr>
            <a:r>
              <a:rPr lang="en-US" sz="9000">
                <a:solidFill>
                  <a:srgbClr val="FDD2E3"/>
                </a:solidFill>
                <a:latin typeface="Lazydog"/>
                <a:ea typeface="Lazydog"/>
                <a:cs typeface="Lazydog"/>
                <a:sym typeface="Lazydog"/>
              </a:rPr>
              <a:t>ROTACIÓN EN RRHH Y SALES*</a:t>
            </a:r>
          </a:p>
        </p:txBody>
      </p:sp>
      <p:sp>
        <p:nvSpPr>
          <p:cNvPr name="TextBox 10" id="10"/>
          <p:cNvSpPr txBox="true"/>
          <p:nvPr/>
        </p:nvSpPr>
        <p:spPr>
          <a:xfrm rot="0">
            <a:off x="352283" y="4474193"/>
            <a:ext cx="5151875" cy="669307"/>
          </a:xfrm>
          <a:prstGeom prst="rect">
            <a:avLst/>
          </a:prstGeom>
        </p:spPr>
        <p:txBody>
          <a:bodyPr anchor="t" rtlCol="false" tIns="0" lIns="0" bIns="0" rIns="0">
            <a:spAutoFit/>
          </a:bodyPr>
          <a:lstStyle/>
          <a:p>
            <a:pPr algn="l" marL="0" indent="0" lvl="0">
              <a:lnSpc>
                <a:spcPts val="2696"/>
              </a:lnSpc>
              <a:spcBef>
                <a:spcPct val="0"/>
              </a:spcBef>
            </a:pPr>
            <a:r>
              <a:rPr lang="en-US" sz="2451">
                <a:solidFill>
                  <a:srgbClr val="000000"/>
                </a:solidFill>
                <a:latin typeface="Now"/>
                <a:ea typeface="Now"/>
                <a:cs typeface="Now"/>
                <a:sym typeface="Now"/>
              </a:rPr>
              <a:t>de personas que trabajan en RRHH se han ido de la empresa.</a:t>
            </a:r>
            <a:r>
              <a:rPr lang="en-US" sz="2451">
                <a:solidFill>
                  <a:srgbClr val="000000"/>
                </a:solidFill>
                <a:latin typeface="Now"/>
                <a:ea typeface="Now"/>
                <a:cs typeface="Now"/>
                <a:sym typeface="Now"/>
              </a:rPr>
              <a:t> </a:t>
            </a:r>
          </a:p>
        </p:txBody>
      </p:sp>
      <p:sp>
        <p:nvSpPr>
          <p:cNvPr name="TextBox 11" id="11"/>
          <p:cNvSpPr txBox="true"/>
          <p:nvPr/>
        </p:nvSpPr>
        <p:spPr>
          <a:xfrm rot="0">
            <a:off x="371043" y="3243651"/>
            <a:ext cx="5405801" cy="1175248"/>
          </a:xfrm>
          <a:prstGeom prst="rect">
            <a:avLst/>
          </a:prstGeom>
        </p:spPr>
        <p:txBody>
          <a:bodyPr anchor="t" rtlCol="false" tIns="0" lIns="0" bIns="0" rIns="0">
            <a:spAutoFit/>
          </a:bodyPr>
          <a:lstStyle/>
          <a:p>
            <a:pPr algn="l">
              <a:lnSpc>
                <a:spcPts val="9178"/>
              </a:lnSpc>
            </a:pPr>
            <a:r>
              <a:rPr lang="en-US" sz="7649" b="true">
                <a:solidFill>
                  <a:srgbClr val="9E0540"/>
                </a:solidFill>
                <a:latin typeface="Montserrat Classic Bold"/>
                <a:ea typeface="Montserrat Classic Bold"/>
                <a:cs typeface="Montserrat Classic Bold"/>
                <a:sym typeface="Montserrat Classic Bold"/>
              </a:rPr>
              <a:t>22%</a:t>
            </a:r>
          </a:p>
        </p:txBody>
      </p:sp>
      <p:sp>
        <p:nvSpPr>
          <p:cNvPr name="TextBox 12" id="12"/>
          <p:cNvSpPr txBox="true"/>
          <p:nvPr/>
        </p:nvSpPr>
        <p:spPr>
          <a:xfrm rot="0">
            <a:off x="371043" y="2659926"/>
            <a:ext cx="5405801" cy="593250"/>
          </a:xfrm>
          <a:prstGeom prst="rect">
            <a:avLst/>
          </a:prstGeom>
        </p:spPr>
        <p:txBody>
          <a:bodyPr anchor="t" rtlCol="false" tIns="0" lIns="0" bIns="0" rIns="0">
            <a:spAutoFit/>
          </a:bodyPr>
          <a:lstStyle/>
          <a:p>
            <a:pPr algn="l">
              <a:lnSpc>
                <a:spcPts val="4604"/>
              </a:lnSpc>
            </a:pPr>
            <a:r>
              <a:rPr lang="en-US" sz="3836">
                <a:solidFill>
                  <a:srgbClr val="FD5895"/>
                </a:solidFill>
                <a:latin typeface="Now"/>
                <a:ea typeface="Now"/>
                <a:cs typeface="Now"/>
                <a:sym typeface="Now"/>
              </a:rPr>
              <a:t>RRHH</a:t>
            </a:r>
          </a:p>
        </p:txBody>
      </p:sp>
      <p:sp>
        <p:nvSpPr>
          <p:cNvPr name="TextBox 13" id="13"/>
          <p:cNvSpPr txBox="true"/>
          <p:nvPr/>
        </p:nvSpPr>
        <p:spPr>
          <a:xfrm rot="0">
            <a:off x="352283" y="7769757"/>
            <a:ext cx="5151875" cy="1070716"/>
          </a:xfrm>
          <a:prstGeom prst="rect">
            <a:avLst/>
          </a:prstGeom>
        </p:spPr>
        <p:txBody>
          <a:bodyPr anchor="t" rtlCol="false" tIns="0" lIns="0" bIns="0" rIns="0">
            <a:spAutoFit/>
          </a:bodyPr>
          <a:lstStyle/>
          <a:p>
            <a:pPr algn="l" marL="0" indent="0" lvl="0">
              <a:lnSpc>
                <a:spcPts val="2814"/>
              </a:lnSpc>
              <a:spcBef>
                <a:spcPct val="0"/>
              </a:spcBef>
            </a:pPr>
            <a:r>
              <a:rPr lang="en-US" sz="2558">
                <a:solidFill>
                  <a:srgbClr val="000000"/>
                </a:solidFill>
                <a:latin typeface="Now"/>
                <a:ea typeface="Now"/>
                <a:cs typeface="Now"/>
                <a:sym typeface="Now"/>
              </a:rPr>
              <a:t>de las personas que trabajan en ventas se han ido de la empresa. </a:t>
            </a:r>
          </a:p>
        </p:txBody>
      </p:sp>
      <p:sp>
        <p:nvSpPr>
          <p:cNvPr name="TextBox 14" id="14"/>
          <p:cNvSpPr txBox="true"/>
          <p:nvPr/>
        </p:nvSpPr>
        <p:spPr>
          <a:xfrm rot="0">
            <a:off x="352283" y="6619716"/>
            <a:ext cx="5641800" cy="1111330"/>
          </a:xfrm>
          <a:prstGeom prst="rect">
            <a:avLst/>
          </a:prstGeom>
        </p:spPr>
        <p:txBody>
          <a:bodyPr anchor="t" rtlCol="false" tIns="0" lIns="0" bIns="0" rIns="0">
            <a:spAutoFit/>
          </a:bodyPr>
          <a:lstStyle/>
          <a:p>
            <a:pPr algn="l">
              <a:lnSpc>
                <a:spcPts val="8842"/>
              </a:lnSpc>
            </a:pPr>
            <a:r>
              <a:rPr lang="en-US" sz="7368" b="true">
                <a:solidFill>
                  <a:srgbClr val="9E0540"/>
                </a:solidFill>
                <a:latin typeface="Montserrat Classic Bold"/>
                <a:ea typeface="Montserrat Classic Bold"/>
                <a:cs typeface="Montserrat Classic Bold"/>
                <a:sym typeface="Montserrat Classic Bold"/>
              </a:rPr>
              <a:t>21%</a:t>
            </a:r>
          </a:p>
        </p:txBody>
      </p:sp>
      <p:sp>
        <p:nvSpPr>
          <p:cNvPr name="TextBox 15" id="15"/>
          <p:cNvSpPr txBox="true"/>
          <p:nvPr/>
        </p:nvSpPr>
        <p:spPr>
          <a:xfrm rot="0">
            <a:off x="352283" y="6065262"/>
            <a:ext cx="5641800" cy="609209"/>
          </a:xfrm>
          <a:prstGeom prst="rect">
            <a:avLst/>
          </a:prstGeom>
        </p:spPr>
        <p:txBody>
          <a:bodyPr anchor="t" rtlCol="false" tIns="0" lIns="0" bIns="0" rIns="0">
            <a:spAutoFit/>
          </a:bodyPr>
          <a:lstStyle/>
          <a:p>
            <a:pPr algn="l">
              <a:lnSpc>
                <a:spcPts val="4805"/>
              </a:lnSpc>
            </a:pPr>
            <a:r>
              <a:rPr lang="en-US" sz="4004">
                <a:solidFill>
                  <a:srgbClr val="FD5895"/>
                </a:solidFill>
                <a:latin typeface="Now"/>
                <a:ea typeface="Now"/>
                <a:cs typeface="Now"/>
                <a:sym typeface="Now"/>
              </a:rPr>
              <a:t>VENTAS</a:t>
            </a:r>
          </a:p>
        </p:txBody>
      </p:sp>
      <p:sp>
        <p:nvSpPr>
          <p:cNvPr name="TextBox 16" id="16"/>
          <p:cNvSpPr txBox="true"/>
          <p:nvPr/>
        </p:nvSpPr>
        <p:spPr>
          <a:xfrm rot="0">
            <a:off x="282439" y="9771760"/>
            <a:ext cx="4758192" cy="428625"/>
          </a:xfrm>
          <a:prstGeom prst="rect">
            <a:avLst/>
          </a:prstGeom>
        </p:spPr>
        <p:txBody>
          <a:bodyPr anchor="t" rtlCol="false" tIns="0" lIns="0" bIns="0" rIns="0">
            <a:spAutoFit/>
          </a:bodyPr>
          <a:lstStyle/>
          <a:p>
            <a:pPr algn="just">
              <a:lnSpc>
                <a:spcPts val="1650"/>
              </a:lnSpc>
            </a:pPr>
            <a:r>
              <a:rPr lang="en-US" sz="1500">
                <a:solidFill>
                  <a:srgbClr val="000000"/>
                </a:solidFill>
                <a:latin typeface="Now"/>
                <a:ea typeface="Now"/>
                <a:cs typeface="Now"/>
                <a:sym typeface="Now"/>
              </a:rPr>
              <a:t>*Todos los insights extraídos han pasado por tests estadísticos. </a:t>
            </a:r>
          </a:p>
        </p:txBody>
      </p:sp>
      <p:pic>
        <p:nvPicPr>
          <p:cNvPr name="Picture 17" id="17"/>
          <p:cNvPicPr>
            <a:picLocks noChangeAspect="true"/>
          </p:cNvPicPr>
          <p:nvPr/>
        </p:nvPicPr>
        <p:blipFill>
          <a:blip r:embed="rId3"/>
          <a:stretch>
            <a:fillRect/>
          </a:stretch>
        </p:blipFill>
        <p:spPr>
          <a:xfrm rot="0">
            <a:off x="11853140" y="4394557"/>
            <a:ext cx="4405722" cy="1358880"/>
          </a:xfrm>
          <a:prstGeom prst="rect">
            <a:avLst/>
          </a:prstGeom>
        </p:spPr>
      </p:pic>
      <p:sp>
        <p:nvSpPr>
          <p:cNvPr name="TextBox 18" id="18"/>
          <p:cNvSpPr txBox="true"/>
          <p:nvPr/>
        </p:nvSpPr>
        <p:spPr>
          <a:xfrm rot="0">
            <a:off x="12220283" y="5548801"/>
            <a:ext cx="4794936" cy="279582"/>
          </a:xfrm>
          <a:prstGeom prst="rect">
            <a:avLst/>
          </a:prstGeom>
        </p:spPr>
        <p:txBody>
          <a:bodyPr anchor="t" rtlCol="false" tIns="0" lIns="0" bIns="0" rIns="0">
            <a:spAutoFit/>
          </a:bodyPr>
          <a:lstStyle/>
          <a:p>
            <a:pPr algn="l" marL="0" indent="0" lvl="0">
              <a:lnSpc>
                <a:spcPts val="2377"/>
              </a:lnSpc>
              <a:spcBef>
                <a:spcPct val="0"/>
              </a:spcBef>
            </a:pPr>
            <a:r>
              <a:rPr lang="en-US" b="true" sz="1698" spc="-59">
                <a:solidFill>
                  <a:srgbClr val="545454"/>
                </a:solidFill>
                <a:latin typeface="Now Heavy"/>
                <a:ea typeface="Now Heavy"/>
                <a:cs typeface="Now Heavy"/>
                <a:sym typeface="Now Heavy"/>
              </a:rPr>
              <a:t>8 de cada 10 empleadxs dejan la empresa. </a:t>
            </a:r>
          </a:p>
        </p:txBody>
      </p:sp>
      <p:sp>
        <p:nvSpPr>
          <p:cNvPr name="TextBox 19" id="19"/>
          <p:cNvSpPr txBox="true"/>
          <p:nvPr/>
        </p:nvSpPr>
        <p:spPr>
          <a:xfrm rot="0">
            <a:off x="12254607" y="2698026"/>
            <a:ext cx="2897350" cy="1260463"/>
          </a:xfrm>
          <a:prstGeom prst="rect">
            <a:avLst/>
          </a:prstGeom>
        </p:spPr>
        <p:txBody>
          <a:bodyPr anchor="t" rtlCol="false" tIns="0" lIns="0" bIns="0" rIns="0">
            <a:spAutoFit/>
          </a:bodyPr>
          <a:lstStyle/>
          <a:p>
            <a:pPr algn="l">
              <a:lnSpc>
                <a:spcPts val="9829"/>
              </a:lnSpc>
            </a:pPr>
            <a:r>
              <a:rPr lang="en-US" sz="8547" spc="-256" b="true">
                <a:solidFill>
                  <a:srgbClr val="9E0540"/>
                </a:solidFill>
                <a:latin typeface="Montserrat Classic Bold"/>
                <a:ea typeface="Montserrat Classic Bold"/>
                <a:cs typeface="Montserrat Classic Bold"/>
                <a:sym typeface="Montserrat Classic Bold"/>
              </a:rPr>
              <a:t>80%</a:t>
            </a:r>
          </a:p>
        </p:txBody>
      </p:sp>
      <p:sp>
        <p:nvSpPr>
          <p:cNvPr name="TextBox 20" id="20"/>
          <p:cNvSpPr txBox="true"/>
          <p:nvPr/>
        </p:nvSpPr>
        <p:spPr>
          <a:xfrm rot="0">
            <a:off x="12254607" y="3898335"/>
            <a:ext cx="5527618" cy="463563"/>
          </a:xfrm>
          <a:prstGeom prst="rect">
            <a:avLst/>
          </a:prstGeom>
        </p:spPr>
        <p:txBody>
          <a:bodyPr anchor="t" rtlCol="false" tIns="0" lIns="0" bIns="0" rIns="0">
            <a:spAutoFit/>
          </a:bodyPr>
          <a:lstStyle/>
          <a:p>
            <a:pPr algn="just">
              <a:lnSpc>
                <a:spcPts val="1837"/>
              </a:lnSpc>
            </a:pPr>
            <a:r>
              <a:rPr lang="en-US" sz="1670">
                <a:solidFill>
                  <a:srgbClr val="000000"/>
                </a:solidFill>
                <a:latin typeface="Now"/>
                <a:ea typeface="Now"/>
                <a:cs typeface="Now"/>
                <a:sym typeface="Now"/>
              </a:rPr>
              <a:t>de lxs empleadxs del departamento de RRHH con antigüedad menor a 1 año se han ido de la empresa.</a:t>
            </a:r>
            <a:r>
              <a:rPr lang="en-US" sz="1670">
                <a:solidFill>
                  <a:srgbClr val="000000"/>
                </a:solidFill>
                <a:latin typeface="Now"/>
                <a:ea typeface="Now"/>
                <a:cs typeface="Now"/>
                <a:sym typeface="Now"/>
              </a:rPr>
              <a:t> </a:t>
            </a:r>
          </a:p>
        </p:txBody>
      </p:sp>
      <p:pic>
        <p:nvPicPr>
          <p:cNvPr name="Picture 21" id="21"/>
          <p:cNvPicPr>
            <a:picLocks noChangeAspect="true"/>
          </p:cNvPicPr>
          <p:nvPr/>
        </p:nvPicPr>
        <p:blipFill>
          <a:blip r:embed="rId4"/>
          <a:stretch>
            <a:fillRect/>
          </a:stretch>
        </p:blipFill>
        <p:spPr>
          <a:xfrm rot="0">
            <a:off x="11843202" y="8137330"/>
            <a:ext cx="4936862" cy="1522702"/>
          </a:xfrm>
          <a:prstGeom prst="rect">
            <a:avLst/>
          </a:prstGeom>
        </p:spPr>
      </p:pic>
      <p:sp>
        <p:nvSpPr>
          <p:cNvPr name="TextBox 22" id="22"/>
          <p:cNvSpPr txBox="true"/>
          <p:nvPr/>
        </p:nvSpPr>
        <p:spPr>
          <a:xfrm rot="0">
            <a:off x="12273111" y="9277991"/>
            <a:ext cx="5020513" cy="287545"/>
          </a:xfrm>
          <a:prstGeom prst="rect">
            <a:avLst/>
          </a:prstGeom>
        </p:spPr>
        <p:txBody>
          <a:bodyPr anchor="t" rtlCol="false" tIns="0" lIns="0" bIns="0" rIns="0">
            <a:spAutoFit/>
          </a:bodyPr>
          <a:lstStyle/>
          <a:p>
            <a:pPr algn="l" marL="0" indent="0" lvl="0">
              <a:lnSpc>
                <a:spcPts val="2288"/>
              </a:lnSpc>
              <a:spcBef>
                <a:spcPct val="0"/>
              </a:spcBef>
            </a:pPr>
            <a:r>
              <a:rPr lang="en-US" b="true" sz="1634" spc="-57">
                <a:solidFill>
                  <a:srgbClr val="545454"/>
                </a:solidFill>
                <a:latin typeface="Now Heavy"/>
                <a:ea typeface="Now Heavy"/>
                <a:cs typeface="Now Heavy"/>
                <a:sym typeface="Now Heavy"/>
              </a:rPr>
              <a:t>4 de cada 10 empleadxs dejan la empresa.</a:t>
            </a:r>
          </a:p>
        </p:txBody>
      </p:sp>
      <p:sp>
        <p:nvSpPr>
          <p:cNvPr name="TextBox 23" id="23"/>
          <p:cNvSpPr txBox="true"/>
          <p:nvPr/>
        </p:nvSpPr>
        <p:spPr>
          <a:xfrm rot="0">
            <a:off x="12254607" y="6487088"/>
            <a:ext cx="2788806" cy="946433"/>
          </a:xfrm>
          <a:prstGeom prst="rect">
            <a:avLst/>
          </a:prstGeom>
        </p:spPr>
        <p:txBody>
          <a:bodyPr anchor="t" rtlCol="false" tIns="0" lIns="0" bIns="0" rIns="0">
            <a:spAutoFit/>
          </a:bodyPr>
          <a:lstStyle/>
          <a:p>
            <a:pPr algn="l">
              <a:lnSpc>
                <a:spcPts val="7395"/>
              </a:lnSpc>
            </a:pPr>
            <a:r>
              <a:rPr lang="en-US" sz="6431" spc="-192" b="true">
                <a:solidFill>
                  <a:srgbClr val="9E0540"/>
                </a:solidFill>
                <a:latin typeface="Montserrat Classic Bold"/>
                <a:ea typeface="Montserrat Classic Bold"/>
                <a:cs typeface="Montserrat Classic Bold"/>
                <a:sym typeface="Montserrat Classic Bold"/>
              </a:rPr>
              <a:t>42%</a:t>
            </a:r>
          </a:p>
        </p:txBody>
      </p:sp>
      <p:sp>
        <p:nvSpPr>
          <p:cNvPr name="TextBox 24" id="24"/>
          <p:cNvSpPr txBox="true"/>
          <p:nvPr/>
        </p:nvSpPr>
        <p:spPr>
          <a:xfrm rot="0">
            <a:off x="12254607" y="7614496"/>
            <a:ext cx="5527618" cy="455007"/>
          </a:xfrm>
          <a:prstGeom prst="rect">
            <a:avLst/>
          </a:prstGeom>
        </p:spPr>
        <p:txBody>
          <a:bodyPr anchor="t" rtlCol="false" tIns="0" lIns="0" bIns="0" rIns="0">
            <a:spAutoFit/>
          </a:bodyPr>
          <a:lstStyle/>
          <a:p>
            <a:pPr algn="just">
              <a:lnSpc>
                <a:spcPts val="1768"/>
              </a:lnSpc>
            </a:pPr>
            <a:r>
              <a:rPr lang="en-US" sz="1607">
                <a:solidFill>
                  <a:srgbClr val="000000"/>
                </a:solidFill>
                <a:latin typeface="Now"/>
                <a:ea typeface="Now"/>
                <a:cs typeface="Now"/>
                <a:sym typeface="Now"/>
              </a:rPr>
              <a:t>de lxs empleadxs del departamento de “Ventas” con antigüedad menor a 1 año se han ido de la empresa.</a:t>
            </a:r>
            <a:r>
              <a:rPr lang="en-US" sz="1607">
                <a:solidFill>
                  <a:srgbClr val="000000"/>
                </a:solidFill>
                <a:latin typeface="Now"/>
                <a:ea typeface="Now"/>
                <a:cs typeface="Now"/>
                <a:sym typeface="Now"/>
              </a:rPr>
              <a:t> </a:t>
            </a:r>
          </a:p>
        </p:txBody>
      </p:sp>
      <p:sp>
        <p:nvSpPr>
          <p:cNvPr name="AutoShape 25" id="25"/>
          <p:cNvSpPr/>
          <p:nvPr/>
        </p:nvSpPr>
        <p:spPr>
          <a:xfrm>
            <a:off x="11880599" y="6277538"/>
            <a:ext cx="6171633" cy="4762"/>
          </a:xfrm>
          <a:prstGeom prst="line">
            <a:avLst/>
          </a:prstGeom>
          <a:ln cap="flat" w="9525">
            <a:solidFill>
              <a:srgbClr val="FD5895"/>
            </a:solidFill>
            <a:prstDash val="solid"/>
            <a:headEnd type="none" len="sm" w="sm"/>
            <a:tailEnd type="none" len="sm" w="sm"/>
          </a:ln>
        </p:spPr>
      </p:sp>
      <p:sp>
        <p:nvSpPr>
          <p:cNvPr name="AutoShape 26" id="26"/>
          <p:cNvSpPr/>
          <p:nvPr/>
        </p:nvSpPr>
        <p:spPr>
          <a:xfrm flipV="true">
            <a:off x="5994083" y="2311216"/>
            <a:ext cx="4762" cy="8230545"/>
          </a:xfrm>
          <a:prstGeom prst="line">
            <a:avLst/>
          </a:prstGeom>
          <a:ln cap="flat" w="9525">
            <a:solidFill>
              <a:srgbClr val="FD87BE"/>
            </a:solidFill>
            <a:prstDash val="solid"/>
            <a:headEnd type="none" len="sm" w="sm"/>
            <a:tailEnd type="none" len="sm" w="sm"/>
          </a:ln>
        </p:spPr>
      </p:sp>
      <p:sp>
        <p:nvSpPr>
          <p:cNvPr name="TextBox 27" id="27"/>
          <p:cNvSpPr txBox="true"/>
          <p:nvPr/>
        </p:nvSpPr>
        <p:spPr>
          <a:xfrm rot="0">
            <a:off x="6637525" y="8091140"/>
            <a:ext cx="4899311" cy="1878330"/>
          </a:xfrm>
          <a:prstGeom prst="rect">
            <a:avLst/>
          </a:prstGeom>
        </p:spPr>
        <p:txBody>
          <a:bodyPr anchor="t" rtlCol="false" tIns="0" lIns="0" bIns="0" rIns="0">
            <a:spAutoFit/>
          </a:bodyPr>
          <a:lstStyle/>
          <a:p>
            <a:pPr algn="ctr">
              <a:lnSpc>
                <a:spcPts val="2520"/>
              </a:lnSpc>
            </a:pPr>
            <a:r>
              <a:rPr lang="en-US" sz="1800">
                <a:solidFill>
                  <a:srgbClr val="000000"/>
                </a:solidFill>
                <a:latin typeface="Now"/>
                <a:ea typeface="Now"/>
                <a:cs typeface="Now"/>
                <a:sym typeface="Now"/>
              </a:rPr>
              <a:t>Hay algún problema con  el primer año en la incorporación.</a:t>
            </a:r>
          </a:p>
          <a:p>
            <a:pPr algn="ctr">
              <a:lnSpc>
                <a:spcPts val="2520"/>
              </a:lnSpc>
            </a:pPr>
          </a:p>
          <a:p>
            <a:pPr algn="ctr">
              <a:lnSpc>
                <a:spcPts val="2520"/>
              </a:lnSpc>
              <a:spcBef>
                <a:spcPct val="0"/>
              </a:spcBef>
            </a:pPr>
            <a:r>
              <a:rPr lang="en-US" sz="1800">
                <a:solidFill>
                  <a:srgbClr val="000000"/>
                </a:solidFill>
                <a:latin typeface="Now"/>
                <a:ea typeface="Now"/>
                <a:cs typeface="Now"/>
                <a:sym typeface="Now"/>
              </a:rPr>
              <a:t> Deberíamos ver un patrón para saber si se cumple esto año tras año y evaluar si es una tendencia.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D7E3"/>
        </a:solidFill>
      </p:bgPr>
    </p:bg>
    <p:spTree>
      <p:nvGrpSpPr>
        <p:cNvPr id="1" name=""/>
        <p:cNvGrpSpPr/>
        <p:nvPr/>
      </p:nvGrpSpPr>
      <p:grpSpPr>
        <a:xfrm>
          <a:off x="0" y="0"/>
          <a:ext cx="0" cy="0"/>
          <a:chOff x="0" y="0"/>
          <a:chExt cx="0" cy="0"/>
        </a:xfrm>
      </p:grpSpPr>
      <p:sp>
        <p:nvSpPr>
          <p:cNvPr name="Freeform 2" id="2"/>
          <p:cNvSpPr/>
          <p:nvPr/>
        </p:nvSpPr>
        <p:spPr>
          <a:xfrm flipH="false" flipV="false" rot="0">
            <a:off x="-256291" y="1715639"/>
            <a:ext cx="7703379" cy="7353225"/>
          </a:xfrm>
          <a:custGeom>
            <a:avLst/>
            <a:gdLst/>
            <a:ahLst/>
            <a:cxnLst/>
            <a:rect r="r" b="b" t="t" l="l"/>
            <a:pathLst>
              <a:path h="7353225" w="7703379">
                <a:moveTo>
                  <a:pt x="0" y="0"/>
                </a:moveTo>
                <a:lnTo>
                  <a:pt x="7703379" y="0"/>
                </a:lnTo>
                <a:lnTo>
                  <a:pt x="7703379" y="7353225"/>
                </a:lnTo>
                <a:lnTo>
                  <a:pt x="0" y="73532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81972" y="7803789"/>
            <a:ext cx="3420372" cy="3596950"/>
          </a:xfrm>
          <a:custGeom>
            <a:avLst/>
            <a:gdLst/>
            <a:ahLst/>
            <a:cxnLst/>
            <a:rect r="r" b="b" t="t" l="l"/>
            <a:pathLst>
              <a:path h="3596950" w="3420372">
                <a:moveTo>
                  <a:pt x="0" y="0"/>
                </a:moveTo>
                <a:lnTo>
                  <a:pt x="3420372" y="0"/>
                </a:lnTo>
                <a:lnTo>
                  <a:pt x="3420372" y="3596950"/>
                </a:lnTo>
                <a:lnTo>
                  <a:pt x="0" y="35969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311934" y="384408"/>
            <a:ext cx="2531760" cy="2662462"/>
          </a:xfrm>
          <a:custGeom>
            <a:avLst/>
            <a:gdLst/>
            <a:ahLst/>
            <a:cxnLst/>
            <a:rect r="r" b="b" t="t" l="l"/>
            <a:pathLst>
              <a:path h="2662462" w="2531760">
                <a:moveTo>
                  <a:pt x="0" y="0"/>
                </a:moveTo>
                <a:lnTo>
                  <a:pt x="2531760" y="0"/>
                </a:lnTo>
                <a:lnTo>
                  <a:pt x="2531760" y="2662462"/>
                </a:lnTo>
                <a:lnTo>
                  <a:pt x="0" y="26624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7447088" y="2875420"/>
            <a:ext cx="8929379" cy="1437226"/>
          </a:xfrm>
          <a:prstGeom prst="rect">
            <a:avLst/>
          </a:prstGeom>
        </p:spPr>
        <p:txBody>
          <a:bodyPr anchor="t" rtlCol="false" tIns="0" lIns="0" bIns="0" rIns="0">
            <a:spAutoFit/>
          </a:bodyPr>
          <a:lstStyle/>
          <a:p>
            <a:pPr algn="ctr" marL="0" indent="0" lvl="0">
              <a:lnSpc>
                <a:spcPts val="11675"/>
              </a:lnSpc>
              <a:spcBef>
                <a:spcPct val="0"/>
              </a:spcBef>
            </a:pPr>
            <a:r>
              <a:rPr lang="en-US" sz="8339">
                <a:solidFill>
                  <a:srgbClr val="FD202F"/>
                </a:solidFill>
                <a:latin typeface="Lazydog"/>
                <a:ea typeface="Lazydog"/>
                <a:cs typeface="Lazydog"/>
                <a:sym typeface="Lazydog"/>
              </a:rPr>
              <a:t>conclusiones</a:t>
            </a:r>
          </a:p>
        </p:txBody>
      </p:sp>
      <p:sp>
        <p:nvSpPr>
          <p:cNvPr name="TextBox 6" id="6"/>
          <p:cNvSpPr txBox="true"/>
          <p:nvPr/>
        </p:nvSpPr>
        <p:spPr>
          <a:xfrm rot="0">
            <a:off x="8385598" y="4910000"/>
            <a:ext cx="9115724" cy="4789805"/>
          </a:xfrm>
          <a:prstGeom prst="rect">
            <a:avLst/>
          </a:prstGeom>
        </p:spPr>
        <p:txBody>
          <a:bodyPr anchor="t" rtlCol="false" tIns="0" lIns="0" bIns="0" rIns="0">
            <a:spAutoFit/>
          </a:bodyPr>
          <a:lstStyle/>
          <a:p>
            <a:pPr algn="l">
              <a:lnSpc>
                <a:spcPts val="3219"/>
              </a:lnSpc>
            </a:pPr>
            <a:r>
              <a:rPr lang="en-US" sz="2299" b="true">
                <a:solidFill>
                  <a:srgbClr val="9E0540"/>
                </a:solidFill>
                <a:latin typeface="Montserrat Classic Bold"/>
                <a:ea typeface="Montserrat Classic Bold"/>
                <a:cs typeface="Montserrat Classic Bold"/>
                <a:sym typeface="Montserrat Classic Bold"/>
              </a:rPr>
              <a:t>Satisfacción y rotación: </a:t>
            </a:r>
            <a:r>
              <a:rPr lang="en-US" sz="2299">
                <a:solidFill>
                  <a:srgbClr val="9E0540"/>
                </a:solidFill>
                <a:latin typeface="Montserrat Classic"/>
                <a:ea typeface="Montserrat Classic"/>
                <a:cs typeface="Montserrat Classic"/>
                <a:sym typeface="Montserrat Classic"/>
              </a:rPr>
              <a:t>Hay una relación directa entre la satisfacción laboral y la retención. Los empleados insatisfechos tienen más probabilidades de irse.</a:t>
            </a:r>
          </a:p>
          <a:p>
            <a:pPr algn="l">
              <a:lnSpc>
                <a:spcPts val="3219"/>
              </a:lnSpc>
            </a:pPr>
          </a:p>
          <a:p>
            <a:pPr algn="l">
              <a:lnSpc>
                <a:spcPts val="3219"/>
              </a:lnSpc>
            </a:pPr>
            <a:r>
              <a:rPr lang="en-US" sz="2299" b="true">
                <a:solidFill>
                  <a:srgbClr val="9E0540"/>
                </a:solidFill>
                <a:latin typeface="Montserrat Classic Bold"/>
                <a:ea typeface="Montserrat Classic Bold"/>
                <a:cs typeface="Montserrat Classic Bold"/>
                <a:sym typeface="Montserrat Classic Bold"/>
              </a:rPr>
              <a:t>Salarios y estabilidad: </a:t>
            </a:r>
            <a:r>
              <a:rPr lang="en-US" sz="2299">
                <a:solidFill>
                  <a:srgbClr val="9E0540"/>
                </a:solidFill>
                <a:latin typeface="Montserrat Classic"/>
                <a:ea typeface="Montserrat Classic"/>
                <a:cs typeface="Montserrat Classic"/>
                <a:sym typeface="Montserrat Classic"/>
              </a:rPr>
              <a:t>Mejores salarios disminuyen la rotación, destacando la importancia de retribuciones competitivas.</a:t>
            </a:r>
          </a:p>
          <a:p>
            <a:pPr algn="l">
              <a:lnSpc>
                <a:spcPts val="3219"/>
              </a:lnSpc>
            </a:pPr>
          </a:p>
          <a:p>
            <a:pPr algn="l">
              <a:lnSpc>
                <a:spcPts val="3219"/>
              </a:lnSpc>
            </a:pPr>
          </a:p>
          <a:p>
            <a:pPr algn="l">
              <a:lnSpc>
                <a:spcPts val="3219"/>
              </a:lnSpc>
            </a:pPr>
            <a:r>
              <a:rPr lang="en-US" b="true" sz="2299">
                <a:solidFill>
                  <a:srgbClr val="9E0540"/>
                </a:solidFill>
                <a:latin typeface="Montserrat Classic Bold"/>
                <a:ea typeface="Montserrat Classic Bold"/>
                <a:cs typeface="Montserrat Classic Bold"/>
                <a:sym typeface="Montserrat Classic Bold"/>
              </a:rPr>
              <a:t>Problemática del primer año: </a:t>
            </a:r>
            <a:r>
              <a:rPr lang="en-US" sz="2299">
                <a:solidFill>
                  <a:srgbClr val="9E0540"/>
                </a:solidFill>
                <a:latin typeface="Montserrat Classic"/>
                <a:ea typeface="Montserrat Classic"/>
                <a:cs typeface="Montserrat Classic"/>
                <a:sym typeface="Montserrat Classic"/>
              </a:rPr>
              <a:t>Un patrón preocupante de rotación alta en los departamentos de RRHH y Ventas durante el primer año indica la necesidad de reforzar las estrategias de onboarding.</a:t>
            </a:r>
          </a:p>
        </p:txBody>
      </p:sp>
      <p:sp>
        <p:nvSpPr>
          <p:cNvPr name="Freeform 7" id="7"/>
          <p:cNvSpPr/>
          <p:nvPr/>
        </p:nvSpPr>
        <p:spPr>
          <a:xfrm flipH="false" flipV="false" rot="0">
            <a:off x="7615130" y="4957625"/>
            <a:ext cx="555891" cy="543399"/>
          </a:xfrm>
          <a:custGeom>
            <a:avLst/>
            <a:gdLst/>
            <a:ahLst/>
            <a:cxnLst/>
            <a:rect r="r" b="b" t="t" l="l"/>
            <a:pathLst>
              <a:path h="543399" w="555891">
                <a:moveTo>
                  <a:pt x="0" y="0"/>
                </a:moveTo>
                <a:lnTo>
                  <a:pt x="555892" y="0"/>
                </a:lnTo>
                <a:lnTo>
                  <a:pt x="555892" y="543400"/>
                </a:lnTo>
                <a:lnTo>
                  <a:pt x="0" y="543400"/>
                </a:lnTo>
                <a:lnTo>
                  <a:pt x="0" y="0"/>
                </a:lnTo>
                <a:close/>
              </a:path>
            </a:pathLst>
          </a:custGeom>
          <a:blipFill>
            <a:blip r:embed="rId6">
              <a:extLst>
                <a:ext uri="{96DAC541-7B7A-43D3-8B79-37D633B846F1}">
                  <asvg:svgBlip xmlns:asvg="http://schemas.microsoft.com/office/drawing/2016/SVG/main" r:embed="rId7"/>
                </a:ext>
              </a:extLst>
            </a:blip>
            <a:stretch>
              <a:fillRect l="-69364" t="-39071" r="-70128" b="-90335"/>
            </a:stretch>
          </a:blipFill>
        </p:spPr>
      </p:sp>
      <p:sp>
        <p:nvSpPr>
          <p:cNvPr name="Freeform 8" id="8"/>
          <p:cNvSpPr/>
          <p:nvPr/>
        </p:nvSpPr>
        <p:spPr>
          <a:xfrm flipH="false" flipV="false" rot="0">
            <a:off x="7615130" y="6642698"/>
            <a:ext cx="555891" cy="543399"/>
          </a:xfrm>
          <a:custGeom>
            <a:avLst/>
            <a:gdLst/>
            <a:ahLst/>
            <a:cxnLst/>
            <a:rect r="r" b="b" t="t" l="l"/>
            <a:pathLst>
              <a:path h="543399" w="555891">
                <a:moveTo>
                  <a:pt x="0" y="0"/>
                </a:moveTo>
                <a:lnTo>
                  <a:pt x="555892" y="0"/>
                </a:lnTo>
                <a:lnTo>
                  <a:pt x="555892" y="543399"/>
                </a:lnTo>
                <a:lnTo>
                  <a:pt x="0" y="543399"/>
                </a:lnTo>
                <a:lnTo>
                  <a:pt x="0" y="0"/>
                </a:lnTo>
                <a:close/>
              </a:path>
            </a:pathLst>
          </a:custGeom>
          <a:blipFill>
            <a:blip r:embed="rId6">
              <a:extLst>
                <a:ext uri="{96DAC541-7B7A-43D3-8B79-37D633B846F1}">
                  <asvg:svgBlip xmlns:asvg="http://schemas.microsoft.com/office/drawing/2016/SVG/main" r:embed="rId7"/>
                </a:ext>
              </a:extLst>
            </a:blip>
            <a:stretch>
              <a:fillRect l="-69364" t="-39071" r="-70128" b="-90335"/>
            </a:stretch>
          </a:blipFill>
        </p:spPr>
      </p:sp>
      <p:sp>
        <p:nvSpPr>
          <p:cNvPr name="Freeform 9" id="9"/>
          <p:cNvSpPr/>
          <p:nvPr/>
        </p:nvSpPr>
        <p:spPr>
          <a:xfrm flipH="false" flipV="false" rot="0">
            <a:off x="7615130" y="8236930"/>
            <a:ext cx="555891" cy="543399"/>
          </a:xfrm>
          <a:custGeom>
            <a:avLst/>
            <a:gdLst/>
            <a:ahLst/>
            <a:cxnLst/>
            <a:rect r="r" b="b" t="t" l="l"/>
            <a:pathLst>
              <a:path h="543399" w="555891">
                <a:moveTo>
                  <a:pt x="0" y="0"/>
                </a:moveTo>
                <a:lnTo>
                  <a:pt x="555892" y="0"/>
                </a:lnTo>
                <a:lnTo>
                  <a:pt x="555892" y="543399"/>
                </a:lnTo>
                <a:lnTo>
                  <a:pt x="0" y="543399"/>
                </a:lnTo>
                <a:lnTo>
                  <a:pt x="0" y="0"/>
                </a:lnTo>
                <a:close/>
              </a:path>
            </a:pathLst>
          </a:custGeom>
          <a:blipFill>
            <a:blip r:embed="rId6">
              <a:extLst>
                <a:ext uri="{96DAC541-7B7A-43D3-8B79-37D633B846F1}">
                  <asvg:svgBlip xmlns:asvg="http://schemas.microsoft.com/office/drawing/2016/SVG/main" r:embed="rId7"/>
                </a:ext>
              </a:extLst>
            </a:blip>
            <a:stretch>
              <a:fillRect l="-69364" t="-39071" r="-70128" b="-90335"/>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DD2E3"/>
        </a:solidFill>
      </p:bgPr>
    </p:bg>
    <p:spTree>
      <p:nvGrpSpPr>
        <p:cNvPr id="1" name=""/>
        <p:cNvGrpSpPr/>
        <p:nvPr/>
      </p:nvGrpSpPr>
      <p:grpSpPr>
        <a:xfrm>
          <a:off x="0" y="0"/>
          <a:ext cx="0" cy="0"/>
          <a:chOff x="0" y="0"/>
          <a:chExt cx="0" cy="0"/>
        </a:xfrm>
      </p:grpSpPr>
      <p:sp>
        <p:nvSpPr>
          <p:cNvPr name="Freeform 2" id="2"/>
          <p:cNvSpPr/>
          <p:nvPr/>
        </p:nvSpPr>
        <p:spPr>
          <a:xfrm flipH="false" flipV="false" rot="-391122">
            <a:off x="394481" y="2459970"/>
            <a:ext cx="17499039" cy="6554185"/>
          </a:xfrm>
          <a:custGeom>
            <a:avLst/>
            <a:gdLst/>
            <a:ahLst/>
            <a:cxnLst/>
            <a:rect r="r" b="b" t="t" l="l"/>
            <a:pathLst>
              <a:path h="6554185" w="17499039">
                <a:moveTo>
                  <a:pt x="0" y="0"/>
                </a:moveTo>
                <a:lnTo>
                  <a:pt x="17499038" y="0"/>
                </a:lnTo>
                <a:lnTo>
                  <a:pt x="17499038" y="6554186"/>
                </a:lnTo>
                <a:lnTo>
                  <a:pt x="0" y="65541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473468">
            <a:off x="1087220" y="1007345"/>
            <a:ext cx="2248309" cy="3415939"/>
          </a:xfrm>
          <a:custGeom>
            <a:avLst/>
            <a:gdLst/>
            <a:ahLst/>
            <a:cxnLst/>
            <a:rect r="r" b="b" t="t" l="l"/>
            <a:pathLst>
              <a:path h="3415939" w="2248309">
                <a:moveTo>
                  <a:pt x="0" y="0"/>
                </a:moveTo>
                <a:lnTo>
                  <a:pt x="2248309" y="0"/>
                </a:lnTo>
                <a:lnTo>
                  <a:pt x="2248309" y="3415939"/>
                </a:lnTo>
                <a:lnTo>
                  <a:pt x="0" y="34159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91122">
            <a:off x="6964258" y="1684010"/>
            <a:ext cx="6000080" cy="218185"/>
          </a:xfrm>
          <a:custGeom>
            <a:avLst/>
            <a:gdLst/>
            <a:ahLst/>
            <a:cxnLst/>
            <a:rect r="r" b="b" t="t" l="l"/>
            <a:pathLst>
              <a:path h="218185" w="6000080">
                <a:moveTo>
                  <a:pt x="0" y="0"/>
                </a:moveTo>
                <a:lnTo>
                  <a:pt x="6000080" y="0"/>
                </a:lnTo>
                <a:lnTo>
                  <a:pt x="6000080" y="218184"/>
                </a:lnTo>
                <a:lnTo>
                  <a:pt x="0" y="2181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391122">
            <a:off x="6977959" y="7573874"/>
            <a:ext cx="10294252" cy="358775"/>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FFFFFF"/>
                </a:solidFill>
                <a:latin typeface="Lazydog"/>
                <a:ea typeface="Lazydog"/>
                <a:cs typeface="Lazydog"/>
                <a:sym typeface="Lazydog"/>
              </a:rPr>
              <a:t>INCLUIR NON-GENDER LA BBDD. </a:t>
            </a:r>
          </a:p>
        </p:txBody>
      </p:sp>
      <p:sp>
        <p:nvSpPr>
          <p:cNvPr name="Freeform 6" id="6"/>
          <p:cNvSpPr/>
          <p:nvPr/>
        </p:nvSpPr>
        <p:spPr>
          <a:xfrm flipH="false" flipV="false" rot="-391122">
            <a:off x="5265793" y="3263978"/>
            <a:ext cx="642962" cy="628513"/>
          </a:xfrm>
          <a:custGeom>
            <a:avLst/>
            <a:gdLst/>
            <a:ahLst/>
            <a:cxnLst/>
            <a:rect r="r" b="b" t="t" l="l"/>
            <a:pathLst>
              <a:path h="628513" w="642962">
                <a:moveTo>
                  <a:pt x="0" y="0"/>
                </a:moveTo>
                <a:lnTo>
                  <a:pt x="642962" y="0"/>
                </a:lnTo>
                <a:lnTo>
                  <a:pt x="642962" y="628513"/>
                </a:lnTo>
                <a:lnTo>
                  <a:pt x="0" y="628513"/>
                </a:lnTo>
                <a:lnTo>
                  <a:pt x="0" y="0"/>
                </a:lnTo>
                <a:close/>
              </a:path>
            </a:pathLst>
          </a:custGeom>
          <a:blipFill>
            <a:blip r:embed="rId8">
              <a:extLst>
                <a:ext uri="{96DAC541-7B7A-43D3-8B79-37D633B846F1}">
                  <asvg:svgBlip xmlns:asvg="http://schemas.microsoft.com/office/drawing/2016/SVG/main" r:embed="rId9"/>
                </a:ext>
              </a:extLst>
            </a:blip>
            <a:stretch>
              <a:fillRect l="-69364" t="-39071" r="-70128" b="-90335"/>
            </a:stretch>
          </a:blipFill>
        </p:spPr>
      </p:sp>
      <p:sp>
        <p:nvSpPr>
          <p:cNvPr name="TextBox 7" id="7"/>
          <p:cNvSpPr txBox="true"/>
          <p:nvPr/>
        </p:nvSpPr>
        <p:spPr>
          <a:xfrm rot="-391122">
            <a:off x="6254205" y="537298"/>
            <a:ext cx="7040796" cy="1203325"/>
          </a:xfrm>
          <a:prstGeom prst="rect">
            <a:avLst/>
          </a:prstGeom>
        </p:spPr>
        <p:txBody>
          <a:bodyPr anchor="t" rtlCol="false" tIns="0" lIns="0" bIns="0" rIns="0">
            <a:spAutoFit/>
          </a:bodyPr>
          <a:lstStyle/>
          <a:p>
            <a:pPr algn="ctr" marL="0" indent="0" lvl="0">
              <a:lnSpc>
                <a:spcPts val="9799"/>
              </a:lnSpc>
              <a:spcBef>
                <a:spcPct val="0"/>
              </a:spcBef>
            </a:pPr>
            <a:r>
              <a:rPr lang="en-US" sz="6999">
                <a:solidFill>
                  <a:srgbClr val="FD5895"/>
                </a:solidFill>
                <a:latin typeface="Lazydog"/>
                <a:ea typeface="Lazydog"/>
                <a:cs typeface="Lazydog"/>
                <a:sym typeface="Lazydog"/>
              </a:rPr>
              <a:t>NEXT STEPS</a:t>
            </a:r>
          </a:p>
        </p:txBody>
      </p:sp>
      <p:sp>
        <p:nvSpPr>
          <p:cNvPr name="Freeform 8" id="8"/>
          <p:cNvSpPr/>
          <p:nvPr/>
        </p:nvSpPr>
        <p:spPr>
          <a:xfrm flipH="false" flipV="false" rot="-391122">
            <a:off x="5750575" y="5598626"/>
            <a:ext cx="642962" cy="628513"/>
          </a:xfrm>
          <a:custGeom>
            <a:avLst/>
            <a:gdLst/>
            <a:ahLst/>
            <a:cxnLst/>
            <a:rect r="r" b="b" t="t" l="l"/>
            <a:pathLst>
              <a:path h="628513" w="642962">
                <a:moveTo>
                  <a:pt x="0" y="0"/>
                </a:moveTo>
                <a:lnTo>
                  <a:pt x="642961" y="0"/>
                </a:lnTo>
                <a:lnTo>
                  <a:pt x="642961" y="628513"/>
                </a:lnTo>
                <a:lnTo>
                  <a:pt x="0" y="628513"/>
                </a:lnTo>
                <a:lnTo>
                  <a:pt x="0" y="0"/>
                </a:lnTo>
                <a:close/>
              </a:path>
            </a:pathLst>
          </a:custGeom>
          <a:blipFill>
            <a:blip r:embed="rId8">
              <a:extLst>
                <a:ext uri="{96DAC541-7B7A-43D3-8B79-37D633B846F1}">
                  <asvg:svgBlip xmlns:asvg="http://schemas.microsoft.com/office/drawing/2016/SVG/main" r:embed="rId9"/>
                </a:ext>
              </a:extLst>
            </a:blip>
            <a:stretch>
              <a:fillRect l="-69364" t="-39071" r="-70128" b="-90335"/>
            </a:stretch>
          </a:blipFill>
        </p:spPr>
      </p:sp>
      <p:sp>
        <p:nvSpPr>
          <p:cNvPr name="Freeform 9" id="9"/>
          <p:cNvSpPr/>
          <p:nvPr/>
        </p:nvSpPr>
        <p:spPr>
          <a:xfrm flipH="false" flipV="false" rot="-391122">
            <a:off x="6320799" y="8130442"/>
            <a:ext cx="642962" cy="628513"/>
          </a:xfrm>
          <a:custGeom>
            <a:avLst/>
            <a:gdLst/>
            <a:ahLst/>
            <a:cxnLst/>
            <a:rect r="r" b="b" t="t" l="l"/>
            <a:pathLst>
              <a:path h="628513" w="642962">
                <a:moveTo>
                  <a:pt x="0" y="0"/>
                </a:moveTo>
                <a:lnTo>
                  <a:pt x="642961" y="0"/>
                </a:lnTo>
                <a:lnTo>
                  <a:pt x="642961" y="628513"/>
                </a:lnTo>
                <a:lnTo>
                  <a:pt x="0" y="628513"/>
                </a:lnTo>
                <a:lnTo>
                  <a:pt x="0" y="0"/>
                </a:lnTo>
                <a:close/>
              </a:path>
            </a:pathLst>
          </a:custGeom>
          <a:blipFill>
            <a:blip r:embed="rId8">
              <a:extLst>
                <a:ext uri="{96DAC541-7B7A-43D3-8B79-37D633B846F1}">
                  <asvg:svgBlip xmlns:asvg="http://schemas.microsoft.com/office/drawing/2016/SVG/main" r:embed="rId9"/>
                </a:ext>
              </a:extLst>
            </a:blip>
            <a:stretch>
              <a:fillRect l="-69364" t="-39071" r="-70128" b="-90335"/>
            </a:stretch>
          </a:blipFill>
        </p:spPr>
      </p:sp>
      <p:sp>
        <p:nvSpPr>
          <p:cNvPr name="TextBox 10" id="10"/>
          <p:cNvSpPr txBox="true"/>
          <p:nvPr/>
        </p:nvSpPr>
        <p:spPr>
          <a:xfrm rot="-391122">
            <a:off x="6325825" y="3601909"/>
            <a:ext cx="10538093" cy="711200"/>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FFFFFF"/>
                </a:solidFill>
                <a:latin typeface="Lazydog"/>
                <a:ea typeface="Lazydog"/>
                <a:cs typeface="Lazydog"/>
                <a:sym typeface="Lazydog"/>
              </a:rPr>
              <a:t>DESARROLLAR MODELO PREDICTIVO DE ROTACIÓN PARA PODER PREVEER CUANDO ES POSIBLE QUE SE VAYA UNA TRABAJADORA Y EVITARLO. </a:t>
            </a:r>
          </a:p>
        </p:txBody>
      </p:sp>
      <p:sp>
        <p:nvSpPr>
          <p:cNvPr name="Freeform 11" id="11"/>
          <p:cNvSpPr/>
          <p:nvPr/>
        </p:nvSpPr>
        <p:spPr>
          <a:xfrm flipH="false" flipV="false" rot="-391122">
            <a:off x="5443865" y="4392565"/>
            <a:ext cx="642962" cy="628513"/>
          </a:xfrm>
          <a:custGeom>
            <a:avLst/>
            <a:gdLst/>
            <a:ahLst/>
            <a:cxnLst/>
            <a:rect r="r" b="b" t="t" l="l"/>
            <a:pathLst>
              <a:path h="628513" w="642962">
                <a:moveTo>
                  <a:pt x="0" y="0"/>
                </a:moveTo>
                <a:lnTo>
                  <a:pt x="642961" y="0"/>
                </a:lnTo>
                <a:lnTo>
                  <a:pt x="642961" y="628513"/>
                </a:lnTo>
                <a:lnTo>
                  <a:pt x="0" y="628513"/>
                </a:lnTo>
                <a:lnTo>
                  <a:pt x="0" y="0"/>
                </a:lnTo>
                <a:close/>
              </a:path>
            </a:pathLst>
          </a:custGeom>
          <a:blipFill>
            <a:blip r:embed="rId8">
              <a:extLst>
                <a:ext uri="{96DAC541-7B7A-43D3-8B79-37D633B846F1}">
                  <asvg:svgBlip xmlns:asvg="http://schemas.microsoft.com/office/drawing/2016/SVG/main" r:embed="rId9"/>
                </a:ext>
              </a:extLst>
            </a:blip>
            <a:stretch>
              <a:fillRect l="-69364" t="-39071" r="-70128" b="-90335"/>
            </a:stretch>
          </a:blipFill>
        </p:spPr>
      </p:sp>
      <p:sp>
        <p:nvSpPr>
          <p:cNvPr name="TextBox 12" id="12"/>
          <p:cNvSpPr txBox="true"/>
          <p:nvPr/>
        </p:nvSpPr>
        <p:spPr>
          <a:xfrm rot="-391122">
            <a:off x="6548872" y="4745721"/>
            <a:ext cx="10294252" cy="1063625"/>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FFFFFF"/>
                </a:solidFill>
                <a:latin typeface="Lazydog"/>
                <a:ea typeface="Lazydog"/>
                <a:cs typeface="Lazydog"/>
                <a:sym typeface="Lazydog"/>
              </a:rPr>
              <a:t>GENERAR UN ANÁLISIS CUALITATIVO (NO SOLO CUANTI) CON FORMULARIOS ONLINE Y FOCUS GROUP PARA CONOCER DE UNA FORMA MÁS PROFUNDA LA SATISFACCIÓN DEL EQUIPO. </a:t>
            </a:r>
          </a:p>
        </p:txBody>
      </p:sp>
      <p:sp>
        <p:nvSpPr>
          <p:cNvPr name="Freeform 13" id="13"/>
          <p:cNvSpPr/>
          <p:nvPr/>
        </p:nvSpPr>
        <p:spPr>
          <a:xfrm flipH="false" flipV="false" rot="-391122">
            <a:off x="6004527" y="6909856"/>
            <a:ext cx="642962" cy="628513"/>
          </a:xfrm>
          <a:custGeom>
            <a:avLst/>
            <a:gdLst/>
            <a:ahLst/>
            <a:cxnLst/>
            <a:rect r="r" b="b" t="t" l="l"/>
            <a:pathLst>
              <a:path h="628513" w="642962">
                <a:moveTo>
                  <a:pt x="0" y="0"/>
                </a:moveTo>
                <a:lnTo>
                  <a:pt x="642961" y="0"/>
                </a:lnTo>
                <a:lnTo>
                  <a:pt x="642961" y="628513"/>
                </a:lnTo>
                <a:lnTo>
                  <a:pt x="0" y="628513"/>
                </a:lnTo>
                <a:lnTo>
                  <a:pt x="0" y="0"/>
                </a:lnTo>
                <a:close/>
              </a:path>
            </a:pathLst>
          </a:custGeom>
          <a:blipFill>
            <a:blip r:embed="rId8">
              <a:extLst>
                <a:ext uri="{96DAC541-7B7A-43D3-8B79-37D633B846F1}">
                  <asvg:svgBlip xmlns:asvg="http://schemas.microsoft.com/office/drawing/2016/SVG/main" r:embed="rId9"/>
                </a:ext>
              </a:extLst>
            </a:blip>
            <a:stretch>
              <a:fillRect l="-69364" t="-39071" r="-70128" b="-90335"/>
            </a:stretch>
          </a:blipFill>
        </p:spPr>
      </p:sp>
      <p:sp>
        <p:nvSpPr>
          <p:cNvPr name="TextBox 14" id="14"/>
          <p:cNvSpPr txBox="true"/>
          <p:nvPr/>
        </p:nvSpPr>
        <p:spPr>
          <a:xfrm rot="-391122">
            <a:off x="6829949" y="6068211"/>
            <a:ext cx="10538093" cy="1063625"/>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FFFFFF"/>
                </a:solidFill>
                <a:latin typeface="Lazydog"/>
                <a:ea typeface="Lazydog"/>
                <a:cs typeface="Lazydog"/>
                <a:sym typeface="Lazydog"/>
              </a:rPr>
              <a:t>MEJORA DE BBDD PARA QUE, ADEMÁS DE TENER UN ESTADO ACTUAL DE LOS DATOS DE LOS EMPLEADOS, TENER UN HISTORIAL. PONIENDO FECHA A LAS ENTRADAS DE LOS DATOS QUE SON MODIFICABLES EN VARIAS OCASIONES A LO LARGO DE LA RELACIÓN LABORAL.</a:t>
            </a:r>
          </a:p>
        </p:txBody>
      </p:sp>
      <p:sp>
        <p:nvSpPr>
          <p:cNvPr name="TextBox 15" id="15"/>
          <p:cNvSpPr txBox="true"/>
          <p:nvPr/>
        </p:nvSpPr>
        <p:spPr>
          <a:xfrm rot="-391122">
            <a:off x="6225486" y="2443214"/>
            <a:ext cx="10294252" cy="711200"/>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FFFFFF"/>
                </a:solidFill>
                <a:latin typeface="Lazydog"/>
                <a:ea typeface="Lazydog"/>
                <a:cs typeface="Lazydog"/>
                <a:sym typeface="Lazydog"/>
              </a:rPr>
              <a:t>SOLICITAR A ABC CORPORATION LOS MISMOS DATOS DE LOS AÑOS ANTERIORES CON FECHAS PARA PODER IDENTIFICAR PATRONES.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7F9"/>
        </a:solidFill>
      </p:bgPr>
    </p:bg>
    <p:spTree>
      <p:nvGrpSpPr>
        <p:cNvPr id="1" name=""/>
        <p:cNvGrpSpPr/>
        <p:nvPr/>
      </p:nvGrpSpPr>
      <p:grpSpPr>
        <a:xfrm>
          <a:off x="0" y="0"/>
          <a:ext cx="0" cy="0"/>
          <a:chOff x="0" y="0"/>
          <a:chExt cx="0" cy="0"/>
        </a:xfrm>
      </p:grpSpPr>
      <p:grpSp>
        <p:nvGrpSpPr>
          <p:cNvPr name="Group 2" id="2"/>
          <p:cNvGrpSpPr/>
          <p:nvPr/>
        </p:nvGrpSpPr>
        <p:grpSpPr>
          <a:xfrm rot="0">
            <a:off x="8720558" y="7059490"/>
            <a:ext cx="8905136" cy="888701"/>
            <a:chOff x="0" y="0"/>
            <a:chExt cx="2345386" cy="234061"/>
          </a:xfrm>
        </p:grpSpPr>
        <p:sp>
          <p:nvSpPr>
            <p:cNvPr name="Freeform 3" id="3"/>
            <p:cNvSpPr/>
            <p:nvPr/>
          </p:nvSpPr>
          <p:spPr>
            <a:xfrm flipH="false" flipV="false" rot="0">
              <a:off x="0" y="0"/>
              <a:ext cx="2345386" cy="234061"/>
            </a:xfrm>
            <a:custGeom>
              <a:avLst/>
              <a:gdLst/>
              <a:ahLst/>
              <a:cxnLst/>
              <a:rect r="r" b="b" t="t" l="l"/>
              <a:pathLst>
                <a:path h="234061" w="2345386">
                  <a:moveTo>
                    <a:pt x="0" y="0"/>
                  </a:moveTo>
                  <a:lnTo>
                    <a:pt x="2345386" y="0"/>
                  </a:lnTo>
                  <a:lnTo>
                    <a:pt x="2345386" y="234061"/>
                  </a:lnTo>
                  <a:lnTo>
                    <a:pt x="0" y="234061"/>
                  </a:lnTo>
                  <a:close/>
                </a:path>
              </a:pathLst>
            </a:custGeom>
            <a:solidFill>
              <a:srgbClr val="FD5895">
                <a:alpha val="40000"/>
              </a:srgbClr>
            </a:solidFill>
          </p:spPr>
        </p:sp>
        <p:sp>
          <p:nvSpPr>
            <p:cNvPr name="TextBox 4" id="4"/>
            <p:cNvSpPr txBox="true"/>
            <p:nvPr/>
          </p:nvSpPr>
          <p:spPr>
            <a:xfrm>
              <a:off x="0" y="-38100"/>
              <a:ext cx="2345386" cy="27216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447086" y="3574052"/>
            <a:ext cx="2708422" cy="1777402"/>
          </a:xfrm>
          <a:custGeom>
            <a:avLst/>
            <a:gdLst/>
            <a:ahLst/>
            <a:cxnLst/>
            <a:rect r="r" b="b" t="t" l="l"/>
            <a:pathLst>
              <a:path h="1777402" w="2708422">
                <a:moveTo>
                  <a:pt x="0" y="0"/>
                </a:moveTo>
                <a:lnTo>
                  <a:pt x="2708422" y="0"/>
                </a:lnTo>
                <a:lnTo>
                  <a:pt x="2708422" y="1777402"/>
                </a:lnTo>
                <a:lnTo>
                  <a:pt x="0" y="17774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6320521" y="4275075"/>
            <a:ext cx="11739467" cy="1774949"/>
          </a:xfrm>
          <a:prstGeom prst="rect">
            <a:avLst/>
          </a:prstGeom>
        </p:spPr>
        <p:txBody>
          <a:bodyPr anchor="t" rtlCol="false" tIns="0" lIns="0" bIns="0" rIns="0">
            <a:spAutoFit/>
          </a:bodyPr>
          <a:lstStyle/>
          <a:p>
            <a:pPr algn="ctr">
              <a:lnSpc>
                <a:spcPts val="13803"/>
              </a:lnSpc>
            </a:pPr>
            <a:r>
              <a:rPr lang="en-US" b="true" sz="11899">
                <a:solidFill>
                  <a:srgbClr val="FF8EC2">
                    <a:alpha val="81961"/>
                  </a:srgbClr>
                </a:solidFill>
                <a:latin typeface="Gotham Heavy"/>
                <a:ea typeface="Gotham Heavy"/>
                <a:cs typeface="Gotham Heavy"/>
                <a:sym typeface="Gotham Heavy"/>
              </a:rPr>
              <a:t>BONUS TRACK</a:t>
            </a:r>
          </a:p>
        </p:txBody>
      </p:sp>
      <p:sp>
        <p:nvSpPr>
          <p:cNvPr name="TextBox 7" id="7"/>
          <p:cNvSpPr txBox="true"/>
          <p:nvPr/>
        </p:nvSpPr>
        <p:spPr>
          <a:xfrm rot="0">
            <a:off x="8253168" y="5237154"/>
            <a:ext cx="9806820" cy="3530600"/>
          </a:xfrm>
          <a:prstGeom prst="rect">
            <a:avLst/>
          </a:prstGeom>
        </p:spPr>
        <p:txBody>
          <a:bodyPr anchor="t" rtlCol="false" tIns="0" lIns="0" bIns="0" rIns="0">
            <a:spAutoFit/>
          </a:bodyPr>
          <a:lstStyle/>
          <a:p>
            <a:pPr algn="ctr">
              <a:lnSpc>
                <a:spcPts val="7000"/>
              </a:lnSpc>
            </a:pPr>
            <a:r>
              <a:rPr lang="en-US" sz="5000">
                <a:solidFill>
                  <a:srgbClr val="FD202F"/>
                </a:solidFill>
                <a:latin typeface="Lazydog"/>
                <a:ea typeface="Lazydog"/>
                <a:cs typeface="Lazydog"/>
                <a:sym typeface="Lazydog"/>
              </a:rPr>
              <a:t>aQUÍ os dejamos un regalito con los </a:t>
            </a:r>
          </a:p>
          <a:p>
            <a:pPr algn="ctr" marL="0" indent="0" lvl="0">
              <a:lnSpc>
                <a:spcPts val="7000"/>
              </a:lnSpc>
              <a:spcBef>
                <a:spcPct val="0"/>
              </a:spcBef>
            </a:pPr>
            <a:r>
              <a:rPr lang="en-US" sz="5000">
                <a:solidFill>
                  <a:srgbClr val="FD202F"/>
                </a:solidFill>
                <a:latin typeface="Lazydog"/>
                <a:ea typeface="Lazydog"/>
                <a:cs typeface="Lazydog"/>
                <a:sym typeface="Lazydog"/>
              </a:rPr>
              <a:t>4 arquetipos de empleadxs que hemos diseñado: </a:t>
            </a:r>
          </a:p>
        </p:txBody>
      </p:sp>
      <p:sp>
        <p:nvSpPr>
          <p:cNvPr name="Freeform 8" id="8"/>
          <p:cNvSpPr/>
          <p:nvPr/>
        </p:nvSpPr>
        <p:spPr>
          <a:xfrm flipH="false" flipV="false" rot="0">
            <a:off x="3192401" y="5962835"/>
            <a:ext cx="2708422" cy="1777402"/>
          </a:xfrm>
          <a:custGeom>
            <a:avLst/>
            <a:gdLst/>
            <a:ahLst/>
            <a:cxnLst/>
            <a:rect r="r" b="b" t="t" l="l"/>
            <a:pathLst>
              <a:path h="1777402" w="2708422">
                <a:moveTo>
                  <a:pt x="0" y="0"/>
                </a:moveTo>
                <a:lnTo>
                  <a:pt x="2708422" y="0"/>
                </a:lnTo>
                <a:lnTo>
                  <a:pt x="2708422" y="1777402"/>
                </a:lnTo>
                <a:lnTo>
                  <a:pt x="0" y="17774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52171" y="6226015"/>
            <a:ext cx="2708422" cy="1777402"/>
          </a:xfrm>
          <a:custGeom>
            <a:avLst/>
            <a:gdLst/>
            <a:ahLst/>
            <a:cxnLst/>
            <a:rect r="r" b="b" t="t" l="l"/>
            <a:pathLst>
              <a:path h="1777402" w="2708422">
                <a:moveTo>
                  <a:pt x="0" y="0"/>
                </a:moveTo>
                <a:lnTo>
                  <a:pt x="2708422" y="0"/>
                </a:lnTo>
                <a:lnTo>
                  <a:pt x="2708422" y="1777402"/>
                </a:lnTo>
                <a:lnTo>
                  <a:pt x="0" y="17774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308096" y="3574052"/>
            <a:ext cx="2708422" cy="1777402"/>
          </a:xfrm>
          <a:custGeom>
            <a:avLst/>
            <a:gdLst/>
            <a:ahLst/>
            <a:cxnLst/>
            <a:rect r="r" b="b" t="t" l="l"/>
            <a:pathLst>
              <a:path h="1777402" w="2708422">
                <a:moveTo>
                  <a:pt x="0" y="0"/>
                </a:moveTo>
                <a:lnTo>
                  <a:pt x="2708422" y="0"/>
                </a:lnTo>
                <a:lnTo>
                  <a:pt x="2708422" y="1777402"/>
                </a:lnTo>
                <a:lnTo>
                  <a:pt x="0" y="17774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838190" y="8877978"/>
            <a:ext cx="2708422" cy="1777402"/>
          </a:xfrm>
          <a:custGeom>
            <a:avLst/>
            <a:gdLst/>
            <a:ahLst/>
            <a:cxnLst/>
            <a:rect r="r" b="b" t="t" l="l"/>
            <a:pathLst>
              <a:path h="1777402" w="2708422">
                <a:moveTo>
                  <a:pt x="0" y="0"/>
                </a:moveTo>
                <a:lnTo>
                  <a:pt x="2708422" y="0"/>
                </a:lnTo>
                <a:lnTo>
                  <a:pt x="2708422" y="1777402"/>
                </a:lnTo>
                <a:lnTo>
                  <a:pt x="0" y="17774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386886" y="-43753"/>
            <a:ext cx="2536820" cy="1664788"/>
          </a:xfrm>
          <a:custGeom>
            <a:avLst/>
            <a:gdLst/>
            <a:ahLst/>
            <a:cxnLst/>
            <a:rect r="r" b="b" t="t" l="l"/>
            <a:pathLst>
              <a:path h="1664788" w="2536820">
                <a:moveTo>
                  <a:pt x="0" y="0"/>
                </a:moveTo>
                <a:lnTo>
                  <a:pt x="2536820" y="0"/>
                </a:lnTo>
                <a:lnTo>
                  <a:pt x="2536820" y="1664788"/>
                </a:lnTo>
                <a:lnTo>
                  <a:pt x="0" y="1664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9129839" y="-102005"/>
            <a:ext cx="2536820" cy="1664788"/>
          </a:xfrm>
          <a:custGeom>
            <a:avLst/>
            <a:gdLst/>
            <a:ahLst/>
            <a:cxnLst/>
            <a:rect r="r" b="b" t="t" l="l"/>
            <a:pathLst>
              <a:path h="1664788" w="2536820">
                <a:moveTo>
                  <a:pt x="0" y="0"/>
                </a:moveTo>
                <a:lnTo>
                  <a:pt x="2536820" y="0"/>
                </a:lnTo>
                <a:lnTo>
                  <a:pt x="2536820" y="1664788"/>
                </a:lnTo>
                <a:lnTo>
                  <a:pt x="0" y="1664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5219841" y="129431"/>
            <a:ext cx="2536820" cy="1664788"/>
          </a:xfrm>
          <a:custGeom>
            <a:avLst/>
            <a:gdLst/>
            <a:ahLst/>
            <a:cxnLst/>
            <a:rect r="r" b="b" t="t" l="l"/>
            <a:pathLst>
              <a:path h="1664788" w="2536820">
                <a:moveTo>
                  <a:pt x="0" y="0"/>
                </a:moveTo>
                <a:lnTo>
                  <a:pt x="2536820" y="0"/>
                </a:lnTo>
                <a:lnTo>
                  <a:pt x="2536820" y="1664788"/>
                </a:lnTo>
                <a:lnTo>
                  <a:pt x="0" y="1664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3962794" y="71179"/>
            <a:ext cx="2536820" cy="1664788"/>
          </a:xfrm>
          <a:custGeom>
            <a:avLst/>
            <a:gdLst/>
            <a:ahLst/>
            <a:cxnLst/>
            <a:rect r="r" b="b" t="t" l="l"/>
            <a:pathLst>
              <a:path h="1664788" w="2536820">
                <a:moveTo>
                  <a:pt x="0" y="0"/>
                </a:moveTo>
                <a:lnTo>
                  <a:pt x="2536819" y="0"/>
                </a:lnTo>
                <a:lnTo>
                  <a:pt x="2536819" y="1664788"/>
                </a:lnTo>
                <a:lnTo>
                  <a:pt x="0" y="1664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348913" y="1504531"/>
            <a:ext cx="2536820" cy="1664788"/>
          </a:xfrm>
          <a:custGeom>
            <a:avLst/>
            <a:gdLst/>
            <a:ahLst/>
            <a:cxnLst/>
            <a:rect r="r" b="b" t="t" l="l"/>
            <a:pathLst>
              <a:path h="1664788" w="2536820">
                <a:moveTo>
                  <a:pt x="0" y="0"/>
                </a:moveTo>
                <a:lnTo>
                  <a:pt x="2536820" y="0"/>
                </a:lnTo>
                <a:lnTo>
                  <a:pt x="2536820" y="1664788"/>
                </a:lnTo>
                <a:lnTo>
                  <a:pt x="0" y="1664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7394040" y="1446279"/>
            <a:ext cx="2536820" cy="1664788"/>
          </a:xfrm>
          <a:custGeom>
            <a:avLst/>
            <a:gdLst/>
            <a:ahLst/>
            <a:cxnLst/>
            <a:rect r="r" b="b" t="t" l="l"/>
            <a:pathLst>
              <a:path h="1664788" w="2536820">
                <a:moveTo>
                  <a:pt x="0" y="0"/>
                </a:moveTo>
                <a:lnTo>
                  <a:pt x="2536820" y="0"/>
                </a:lnTo>
                <a:lnTo>
                  <a:pt x="2536820" y="1664788"/>
                </a:lnTo>
                <a:lnTo>
                  <a:pt x="0" y="1664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3145216" y="1028700"/>
            <a:ext cx="2536820" cy="1664788"/>
          </a:xfrm>
          <a:custGeom>
            <a:avLst/>
            <a:gdLst/>
            <a:ahLst/>
            <a:cxnLst/>
            <a:rect r="r" b="b" t="t" l="l"/>
            <a:pathLst>
              <a:path h="1664788" w="2536820">
                <a:moveTo>
                  <a:pt x="0" y="0"/>
                </a:moveTo>
                <a:lnTo>
                  <a:pt x="2536820" y="0"/>
                </a:lnTo>
                <a:lnTo>
                  <a:pt x="2536820" y="1664788"/>
                </a:lnTo>
                <a:lnTo>
                  <a:pt x="0" y="1664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11888169" y="970448"/>
            <a:ext cx="2536820" cy="1664788"/>
          </a:xfrm>
          <a:custGeom>
            <a:avLst/>
            <a:gdLst/>
            <a:ahLst/>
            <a:cxnLst/>
            <a:rect r="r" b="b" t="t" l="l"/>
            <a:pathLst>
              <a:path h="1664788" w="2536820">
                <a:moveTo>
                  <a:pt x="0" y="0"/>
                </a:moveTo>
                <a:lnTo>
                  <a:pt x="2536819" y="0"/>
                </a:lnTo>
                <a:lnTo>
                  <a:pt x="2536819" y="1664788"/>
                </a:lnTo>
                <a:lnTo>
                  <a:pt x="0" y="1664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16377613" y="1446279"/>
            <a:ext cx="2536820" cy="1664788"/>
          </a:xfrm>
          <a:custGeom>
            <a:avLst/>
            <a:gdLst/>
            <a:ahLst/>
            <a:cxnLst/>
            <a:rect r="r" b="b" t="t" l="l"/>
            <a:pathLst>
              <a:path h="1664788" w="2536820">
                <a:moveTo>
                  <a:pt x="0" y="0"/>
                </a:moveTo>
                <a:lnTo>
                  <a:pt x="2536820" y="0"/>
                </a:lnTo>
                <a:lnTo>
                  <a:pt x="2536820" y="1664788"/>
                </a:lnTo>
                <a:lnTo>
                  <a:pt x="0" y="1664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8EC2"/>
        </a:solidFill>
      </p:bgPr>
    </p:bg>
    <p:spTree>
      <p:nvGrpSpPr>
        <p:cNvPr id="1" name=""/>
        <p:cNvGrpSpPr/>
        <p:nvPr/>
      </p:nvGrpSpPr>
      <p:grpSpPr>
        <a:xfrm>
          <a:off x="0" y="0"/>
          <a:ext cx="0" cy="0"/>
          <a:chOff x="0" y="0"/>
          <a:chExt cx="0" cy="0"/>
        </a:xfrm>
      </p:grpSpPr>
      <p:grpSp>
        <p:nvGrpSpPr>
          <p:cNvPr name="Group 2" id="2"/>
          <p:cNvGrpSpPr/>
          <p:nvPr/>
        </p:nvGrpSpPr>
        <p:grpSpPr>
          <a:xfrm rot="0">
            <a:off x="0" y="0"/>
            <a:ext cx="7558077" cy="10287000"/>
            <a:chOff x="0" y="0"/>
            <a:chExt cx="1990605" cy="2709333"/>
          </a:xfrm>
        </p:grpSpPr>
        <p:sp>
          <p:nvSpPr>
            <p:cNvPr name="Freeform 3" id="3"/>
            <p:cNvSpPr/>
            <p:nvPr/>
          </p:nvSpPr>
          <p:spPr>
            <a:xfrm flipH="false" flipV="false" rot="0">
              <a:off x="0" y="0"/>
              <a:ext cx="1990604" cy="2709333"/>
            </a:xfrm>
            <a:custGeom>
              <a:avLst/>
              <a:gdLst/>
              <a:ahLst/>
              <a:cxnLst/>
              <a:rect r="r" b="b" t="t" l="l"/>
              <a:pathLst>
                <a:path h="2709333" w="1990604">
                  <a:moveTo>
                    <a:pt x="0" y="0"/>
                  </a:moveTo>
                  <a:lnTo>
                    <a:pt x="1990604" y="0"/>
                  </a:lnTo>
                  <a:lnTo>
                    <a:pt x="1990604" y="2709333"/>
                  </a:lnTo>
                  <a:lnTo>
                    <a:pt x="0" y="2709333"/>
                  </a:lnTo>
                  <a:close/>
                </a:path>
              </a:pathLst>
            </a:custGeom>
            <a:solidFill>
              <a:srgbClr val="FFC9DE"/>
            </a:solidFill>
          </p:spPr>
        </p:sp>
        <p:sp>
          <p:nvSpPr>
            <p:cNvPr name="TextBox 4" id="4"/>
            <p:cNvSpPr txBox="true"/>
            <p:nvPr/>
          </p:nvSpPr>
          <p:spPr>
            <a:xfrm>
              <a:off x="0" y="-47625"/>
              <a:ext cx="1990605" cy="2756958"/>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449250">
            <a:off x="767837" y="1373801"/>
            <a:ext cx="5686929" cy="5964957"/>
            <a:chOff x="0" y="0"/>
            <a:chExt cx="13716000" cy="14386560"/>
          </a:xfrm>
        </p:grpSpPr>
        <p:sp>
          <p:nvSpPr>
            <p:cNvPr name="Freeform 6" id="6"/>
            <p:cNvSpPr/>
            <p:nvPr/>
          </p:nvSpPr>
          <p:spPr>
            <a:xfrm flipH="false" flipV="false" rot="0">
              <a:off x="1430020" y="726440"/>
              <a:ext cx="11457940" cy="10681970"/>
            </a:xfrm>
            <a:custGeom>
              <a:avLst/>
              <a:gdLst/>
              <a:ahLst/>
              <a:cxnLst/>
              <a:rect r="r" b="b" t="t" l="l"/>
              <a:pathLst>
                <a:path h="10681970" w="11457940">
                  <a:moveTo>
                    <a:pt x="11457940" y="10681970"/>
                  </a:moveTo>
                  <a:lnTo>
                    <a:pt x="0" y="10681970"/>
                  </a:lnTo>
                  <a:lnTo>
                    <a:pt x="0" y="0"/>
                  </a:lnTo>
                  <a:lnTo>
                    <a:pt x="11456669" y="0"/>
                  </a:lnTo>
                  <a:lnTo>
                    <a:pt x="11456669" y="10681970"/>
                  </a:lnTo>
                  <a:lnTo>
                    <a:pt x="11457940" y="10681970"/>
                  </a:lnTo>
                  <a:close/>
                </a:path>
              </a:pathLst>
            </a:custGeom>
            <a:blipFill>
              <a:blip r:embed="rId2"/>
              <a:stretch>
                <a:fillRect l="-20016" t="0" r="-20016" b="0"/>
              </a:stretch>
            </a:blipFill>
          </p:spPr>
        </p:sp>
        <p:sp>
          <p:nvSpPr>
            <p:cNvPr name="Freeform 7" id="7"/>
            <p:cNvSpPr/>
            <p:nvPr/>
          </p:nvSpPr>
          <p:spPr>
            <a:xfrm flipH="false" flipV="false" rot="0">
              <a:off x="0" y="0"/>
              <a:ext cx="13716000" cy="14386561"/>
            </a:xfrm>
            <a:custGeom>
              <a:avLst/>
              <a:gdLst/>
              <a:ahLst/>
              <a:cxnLst/>
              <a:rect r="r" b="b" t="t" l="l"/>
              <a:pathLst>
                <a:path h="14386561" w="13716000">
                  <a:moveTo>
                    <a:pt x="13716000" y="14386561"/>
                  </a:moveTo>
                  <a:lnTo>
                    <a:pt x="0" y="14386561"/>
                  </a:lnTo>
                  <a:lnTo>
                    <a:pt x="0" y="0"/>
                  </a:lnTo>
                  <a:lnTo>
                    <a:pt x="13716000" y="0"/>
                  </a:lnTo>
                  <a:lnTo>
                    <a:pt x="13716000" y="14386561"/>
                  </a:lnTo>
                  <a:close/>
                </a:path>
              </a:pathLst>
            </a:custGeom>
            <a:blipFill>
              <a:blip r:embed="rId3"/>
              <a:stretch>
                <a:fillRect l="-412" t="0" r="-412" b="0"/>
              </a:stretch>
            </a:blipFill>
          </p:spPr>
        </p:sp>
      </p:grpSp>
      <p:sp>
        <p:nvSpPr>
          <p:cNvPr name="Freeform 8" id="8"/>
          <p:cNvSpPr/>
          <p:nvPr/>
        </p:nvSpPr>
        <p:spPr>
          <a:xfrm flipH="false" flipV="false" rot="0">
            <a:off x="2829860" y="5883949"/>
            <a:ext cx="3336729" cy="4114800"/>
          </a:xfrm>
          <a:custGeom>
            <a:avLst/>
            <a:gdLst/>
            <a:ahLst/>
            <a:cxnLst/>
            <a:rect r="r" b="b" t="t" l="l"/>
            <a:pathLst>
              <a:path h="4114800" w="3336729">
                <a:moveTo>
                  <a:pt x="0" y="0"/>
                </a:moveTo>
                <a:lnTo>
                  <a:pt x="3336728" y="0"/>
                </a:lnTo>
                <a:lnTo>
                  <a:pt x="33367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8970548" y="4162905"/>
            <a:ext cx="7550296" cy="533400"/>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FD202F"/>
                </a:solidFill>
                <a:latin typeface="Lazydog"/>
                <a:ea typeface="Lazydog"/>
                <a:cs typeface="Lazydog"/>
                <a:sym typeface="Lazydog"/>
              </a:rPr>
              <a:t>arquetipo de empleado</a:t>
            </a:r>
          </a:p>
        </p:txBody>
      </p:sp>
      <p:sp>
        <p:nvSpPr>
          <p:cNvPr name="TextBox 10" id="10"/>
          <p:cNvSpPr txBox="true"/>
          <p:nvPr/>
        </p:nvSpPr>
        <p:spPr>
          <a:xfrm rot="0">
            <a:off x="7981351" y="5095875"/>
            <a:ext cx="9999784" cy="4930775"/>
          </a:xfrm>
          <a:prstGeom prst="rect">
            <a:avLst/>
          </a:prstGeom>
        </p:spPr>
        <p:txBody>
          <a:bodyPr anchor="t" rtlCol="false" tIns="0" lIns="0" bIns="0" rIns="0">
            <a:spAutoFit/>
          </a:bodyPr>
          <a:lstStyle/>
          <a:p>
            <a:pPr algn="ctr">
              <a:lnSpc>
                <a:spcPts val="2800"/>
              </a:lnSpc>
            </a:pPr>
            <a:r>
              <a:rPr lang="en-US" sz="2000">
                <a:solidFill>
                  <a:srgbClr val="FFFFFF"/>
                </a:solidFill>
                <a:latin typeface="Montserrat Classic"/>
                <a:ea typeface="Montserrat Classic"/>
                <a:cs typeface="Montserrat Classic"/>
                <a:sym typeface="Montserrat Classic"/>
              </a:rPr>
              <a:t>Me levanto a las 7:ooh con energía, como siempre. Me preparo un café mientras reviso las notificaciones del grupo del equipo: hay otro meme del jefe, ¡y es buenísimo! Me río sola porque me encanta el ambiente que tenemos. Llego a la oficina y reparto saludos porque estoy segura de que el día va a estar lleno de buenos momentos.</a:t>
            </a:r>
          </a:p>
          <a:p>
            <a:pPr algn="ctr">
              <a:lnSpc>
                <a:spcPts val="2800"/>
              </a:lnSpc>
            </a:pPr>
            <a:r>
              <a:rPr lang="en-US" sz="2000">
                <a:solidFill>
                  <a:srgbClr val="FFFFFF"/>
                </a:solidFill>
                <a:latin typeface="Montserrat Classic"/>
                <a:ea typeface="Montserrat Classic"/>
                <a:cs typeface="Montserrat Classic"/>
                <a:sym typeface="Montserrat Classic"/>
              </a:rPr>
              <a:t>Por la mañana, lidero una reunión con un cliente. Todo va como la seda. Me encanta cuando las cosas fluyen, y además, he sido hasta graciosilla con el cliente y le he sacado una sonrisa (¡y no es nada fácil!) Más tarde, </a:t>
            </a:r>
          </a:p>
          <a:p>
            <a:pPr algn="ctr">
              <a:lnSpc>
                <a:spcPts val="2800"/>
              </a:lnSpc>
            </a:pPr>
            <a:r>
              <a:rPr lang="en-US" sz="2000">
                <a:solidFill>
                  <a:srgbClr val="FFFFFF"/>
                </a:solidFill>
                <a:latin typeface="Montserrat Classic"/>
                <a:ea typeface="Montserrat Classic"/>
                <a:cs typeface="Montserrat Classic"/>
                <a:sym typeface="Montserrat Classic"/>
              </a:rPr>
              <a:t>es hora de comer</a:t>
            </a:r>
            <a:r>
              <a:rPr lang="en-US" sz="2000">
                <a:solidFill>
                  <a:srgbClr val="FFFFFF"/>
                </a:solidFill>
                <a:latin typeface="Montserrat Classic"/>
                <a:ea typeface="Montserrat Classic"/>
                <a:cs typeface="Montserrat Classic"/>
                <a:sym typeface="Montserrat Classic"/>
              </a:rPr>
              <a:t> con el equipo. Nos reímos, hablamos de trabajo y de nuestras vidas. Me encanta conectar con ellos.</a:t>
            </a:r>
          </a:p>
          <a:p>
            <a:pPr algn="ctr">
              <a:lnSpc>
                <a:spcPts val="2800"/>
              </a:lnSpc>
            </a:pPr>
            <a:r>
              <a:rPr lang="en-US" sz="2000">
                <a:solidFill>
                  <a:srgbClr val="FFFFFF"/>
                </a:solidFill>
                <a:latin typeface="Montserrat Classic"/>
                <a:ea typeface="Montserrat Classic"/>
                <a:cs typeface="Montserrat Classic"/>
                <a:sym typeface="Montserrat Classic"/>
              </a:rPr>
              <a:t>Cierro el día con una revisión rápida de los proyectos. Estoy cansada, claro, pero disfruto tanto lo que hago que ni lo noto. </a:t>
            </a:r>
          </a:p>
          <a:p>
            <a:pPr algn="ctr">
              <a:lnSpc>
                <a:spcPts val="2800"/>
              </a:lnSpc>
            </a:pPr>
            <a:r>
              <a:rPr lang="en-US" sz="2000" b="true">
                <a:solidFill>
                  <a:srgbClr val="FFFFFF"/>
                </a:solidFill>
                <a:latin typeface="Montserrat Classic Bold"/>
                <a:ea typeface="Montserrat Classic Bold"/>
                <a:cs typeface="Montserrat Classic Bold"/>
                <a:sym typeface="Montserrat Classic Bold"/>
              </a:rPr>
              <a:t>Otro día más donde todo suma.</a:t>
            </a:r>
          </a:p>
          <a:p>
            <a:pPr algn="ctr">
              <a:lnSpc>
                <a:spcPts val="2800"/>
              </a:lnSpc>
            </a:pPr>
          </a:p>
        </p:txBody>
      </p:sp>
      <p:sp>
        <p:nvSpPr>
          <p:cNvPr name="TextBox 11" id="11"/>
          <p:cNvSpPr txBox="true"/>
          <p:nvPr/>
        </p:nvSpPr>
        <p:spPr>
          <a:xfrm rot="0">
            <a:off x="7558077" y="2322813"/>
            <a:ext cx="10729923" cy="1676407"/>
          </a:xfrm>
          <a:prstGeom prst="rect">
            <a:avLst/>
          </a:prstGeom>
        </p:spPr>
        <p:txBody>
          <a:bodyPr anchor="t" rtlCol="false" tIns="0" lIns="0" bIns="0" rIns="0">
            <a:spAutoFit/>
          </a:bodyPr>
          <a:lstStyle/>
          <a:p>
            <a:pPr algn="ctr">
              <a:lnSpc>
                <a:spcPts val="6225"/>
              </a:lnSpc>
            </a:pPr>
            <a:r>
              <a:rPr lang="en-US" sz="7500">
                <a:solidFill>
                  <a:srgbClr val="FD202F"/>
                </a:solidFill>
                <a:latin typeface="Lazydog"/>
                <a:ea typeface="Lazydog"/>
                <a:cs typeface="Lazydog"/>
                <a:sym typeface="Lazydog"/>
              </a:rPr>
              <a:t>LA DISFRUTONA EXPERIMENTADA</a:t>
            </a:r>
          </a:p>
        </p:txBody>
      </p:sp>
      <p:sp>
        <p:nvSpPr>
          <p:cNvPr name="TextBox 12" id="12"/>
          <p:cNvSpPr txBox="true"/>
          <p:nvPr/>
        </p:nvSpPr>
        <p:spPr>
          <a:xfrm rot="0">
            <a:off x="9144000" y="726705"/>
            <a:ext cx="7550296" cy="873125"/>
          </a:xfrm>
          <a:prstGeom prst="rect">
            <a:avLst/>
          </a:prstGeom>
        </p:spPr>
        <p:txBody>
          <a:bodyPr anchor="t" rtlCol="false" tIns="0" lIns="0" bIns="0" rIns="0">
            <a:spAutoFit/>
          </a:bodyPr>
          <a:lstStyle/>
          <a:p>
            <a:pPr algn="ctr" marL="0" indent="0" lvl="0">
              <a:lnSpc>
                <a:spcPts val="7000"/>
              </a:lnSpc>
              <a:spcBef>
                <a:spcPct val="0"/>
              </a:spcBef>
            </a:pPr>
            <a:r>
              <a:rPr lang="en-US" sz="5000">
                <a:solidFill>
                  <a:srgbClr val="FD202F"/>
                </a:solidFill>
                <a:latin typeface="Lazydog"/>
                <a:ea typeface="Lazydog"/>
                <a:cs typeface="Lazydog"/>
                <a:sym typeface="Lazydog"/>
              </a:rPr>
              <a:t>un día en la vida de...</a:t>
            </a:r>
          </a:p>
        </p:txBody>
      </p:sp>
      <p:sp>
        <p:nvSpPr>
          <p:cNvPr name="TextBox 13" id="13"/>
          <p:cNvSpPr txBox="true"/>
          <p:nvPr/>
        </p:nvSpPr>
        <p:spPr>
          <a:xfrm rot="0">
            <a:off x="7800011" y="4640263"/>
            <a:ext cx="616334" cy="1368424"/>
          </a:xfrm>
          <a:prstGeom prst="rect">
            <a:avLst/>
          </a:prstGeom>
        </p:spPr>
        <p:txBody>
          <a:bodyPr anchor="t" rtlCol="false" tIns="0" lIns="0" bIns="0" rIns="0">
            <a:spAutoFit/>
          </a:bodyPr>
          <a:lstStyle/>
          <a:p>
            <a:pPr algn="ctr" marL="0" indent="0" lvl="0">
              <a:lnSpc>
                <a:spcPts val="11200"/>
              </a:lnSpc>
              <a:spcBef>
                <a:spcPct val="0"/>
              </a:spcBef>
            </a:pPr>
            <a:r>
              <a:rPr lang="en-US" b="true" sz="8000">
                <a:solidFill>
                  <a:srgbClr val="FD202F"/>
                </a:solidFill>
                <a:latin typeface="Montserrat Bold"/>
                <a:ea typeface="Montserrat Bold"/>
                <a:cs typeface="Montserrat Bold"/>
                <a:sym typeface="Montserrat Bold"/>
              </a:rPr>
              <a:t>“</a:t>
            </a:r>
          </a:p>
        </p:txBody>
      </p:sp>
      <p:sp>
        <p:nvSpPr>
          <p:cNvPr name="TextBox 14" id="14"/>
          <p:cNvSpPr txBox="true"/>
          <p:nvPr/>
        </p:nvSpPr>
        <p:spPr>
          <a:xfrm rot="0">
            <a:off x="15095722" y="9039225"/>
            <a:ext cx="506016" cy="1368424"/>
          </a:xfrm>
          <a:prstGeom prst="rect">
            <a:avLst/>
          </a:prstGeom>
        </p:spPr>
        <p:txBody>
          <a:bodyPr anchor="t" rtlCol="false" tIns="0" lIns="0" bIns="0" rIns="0">
            <a:spAutoFit/>
          </a:bodyPr>
          <a:lstStyle/>
          <a:p>
            <a:pPr algn="ctr">
              <a:lnSpc>
                <a:spcPts val="11200"/>
              </a:lnSpc>
              <a:spcBef>
                <a:spcPct val="0"/>
              </a:spcBef>
            </a:pPr>
            <a:r>
              <a:rPr lang="en-US" b="true" sz="8000">
                <a:solidFill>
                  <a:srgbClr val="FD202F"/>
                </a:solidFill>
                <a:latin typeface="Montserrat Bold"/>
                <a:ea typeface="Montserrat Bold"/>
                <a:cs typeface="Montserrat Bold"/>
                <a:sym typeface="Montserrat Bold"/>
              </a:rPr>
              <a: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8EC2"/>
        </a:solidFill>
      </p:bgPr>
    </p:bg>
    <p:spTree>
      <p:nvGrpSpPr>
        <p:cNvPr id="1" name=""/>
        <p:cNvGrpSpPr/>
        <p:nvPr/>
      </p:nvGrpSpPr>
      <p:grpSpPr>
        <a:xfrm>
          <a:off x="0" y="0"/>
          <a:ext cx="0" cy="0"/>
          <a:chOff x="0" y="0"/>
          <a:chExt cx="0" cy="0"/>
        </a:xfrm>
      </p:grpSpPr>
      <p:grpSp>
        <p:nvGrpSpPr>
          <p:cNvPr name="Group 2" id="2"/>
          <p:cNvGrpSpPr/>
          <p:nvPr/>
        </p:nvGrpSpPr>
        <p:grpSpPr>
          <a:xfrm rot="0">
            <a:off x="0" y="0"/>
            <a:ext cx="7558077" cy="10287000"/>
            <a:chOff x="0" y="0"/>
            <a:chExt cx="1990605" cy="2709333"/>
          </a:xfrm>
        </p:grpSpPr>
        <p:sp>
          <p:nvSpPr>
            <p:cNvPr name="Freeform 3" id="3"/>
            <p:cNvSpPr/>
            <p:nvPr/>
          </p:nvSpPr>
          <p:spPr>
            <a:xfrm flipH="false" flipV="false" rot="0">
              <a:off x="0" y="0"/>
              <a:ext cx="1990604" cy="2709333"/>
            </a:xfrm>
            <a:custGeom>
              <a:avLst/>
              <a:gdLst/>
              <a:ahLst/>
              <a:cxnLst/>
              <a:rect r="r" b="b" t="t" l="l"/>
              <a:pathLst>
                <a:path h="2709333" w="1990604">
                  <a:moveTo>
                    <a:pt x="0" y="0"/>
                  </a:moveTo>
                  <a:lnTo>
                    <a:pt x="1990604" y="0"/>
                  </a:lnTo>
                  <a:lnTo>
                    <a:pt x="1990604" y="2709333"/>
                  </a:lnTo>
                  <a:lnTo>
                    <a:pt x="0" y="2709333"/>
                  </a:lnTo>
                  <a:close/>
                </a:path>
              </a:pathLst>
            </a:custGeom>
            <a:solidFill>
              <a:srgbClr val="FFC9DE"/>
            </a:solidFill>
          </p:spPr>
        </p:sp>
        <p:sp>
          <p:nvSpPr>
            <p:cNvPr name="TextBox 4" id="4"/>
            <p:cNvSpPr txBox="true"/>
            <p:nvPr/>
          </p:nvSpPr>
          <p:spPr>
            <a:xfrm>
              <a:off x="0" y="-47625"/>
              <a:ext cx="1990605" cy="2756958"/>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449250">
            <a:off x="767837" y="1373801"/>
            <a:ext cx="5686929" cy="5964957"/>
            <a:chOff x="0" y="0"/>
            <a:chExt cx="13716000" cy="14386560"/>
          </a:xfrm>
        </p:grpSpPr>
        <p:sp>
          <p:nvSpPr>
            <p:cNvPr name="Freeform 6" id="6"/>
            <p:cNvSpPr/>
            <p:nvPr/>
          </p:nvSpPr>
          <p:spPr>
            <a:xfrm flipH="false" flipV="false" rot="0">
              <a:off x="1430020" y="726440"/>
              <a:ext cx="11457940" cy="10681970"/>
            </a:xfrm>
            <a:custGeom>
              <a:avLst/>
              <a:gdLst/>
              <a:ahLst/>
              <a:cxnLst/>
              <a:rect r="r" b="b" t="t" l="l"/>
              <a:pathLst>
                <a:path h="10681970" w="11457940">
                  <a:moveTo>
                    <a:pt x="11457940" y="10681970"/>
                  </a:moveTo>
                  <a:lnTo>
                    <a:pt x="0" y="10681970"/>
                  </a:lnTo>
                  <a:lnTo>
                    <a:pt x="0" y="0"/>
                  </a:lnTo>
                  <a:lnTo>
                    <a:pt x="11456669" y="0"/>
                  </a:lnTo>
                  <a:lnTo>
                    <a:pt x="11456669" y="10681970"/>
                  </a:lnTo>
                  <a:lnTo>
                    <a:pt x="11457940" y="10681970"/>
                  </a:lnTo>
                  <a:close/>
                </a:path>
              </a:pathLst>
            </a:custGeom>
            <a:blipFill>
              <a:blip r:embed="rId2"/>
              <a:stretch>
                <a:fillRect l="0" t="-3632" r="0" b="-3632"/>
              </a:stretch>
            </a:blipFill>
          </p:spPr>
        </p:sp>
        <p:sp>
          <p:nvSpPr>
            <p:cNvPr name="Freeform 7" id="7"/>
            <p:cNvSpPr/>
            <p:nvPr/>
          </p:nvSpPr>
          <p:spPr>
            <a:xfrm flipH="false" flipV="false" rot="0">
              <a:off x="0" y="0"/>
              <a:ext cx="13716000" cy="14386561"/>
            </a:xfrm>
            <a:custGeom>
              <a:avLst/>
              <a:gdLst/>
              <a:ahLst/>
              <a:cxnLst/>
              <a:rect r="r" b="b" t="t" l="l"/>
              <a:pathLst>
                <a:path h="14386561" w="13716000">
                  <a:moveTo>
                    <a:pt x="13716000" y="14386561"/>
                  </a:moveTo>
                  <a:lnTo>
                    <a:pt x="0" y="14386561"/>
                  </a:lnTo>
                  <a:lnTo>
                    <a:pt x="0" y="0"/>
                  </a:lnTo>
                  <a:lnTo>
                    <a:pt x="13716000" y="0"/>
                  </a:lnTo>
                  <a:lnTo>
                    <a:pt x="13716000" y="14386561"/>
                  </a:lnTo>
                  <a:close/>
                </a:path>
              </a:pathLst>
            </a:custGeom>
            <a:blipFill>
              <a:blip r:embed="rId3"/>
              <a:stretch>
                <a:fillRect l="-412" t="0" r="-412" b="0"/>
              </a:stretch>
            </a:blipFill>
          </p:spPr>
        </p:sp>
      </p:grpSp>
      <p:sp>
        <p:nvSpPr>
          <p:cNvPr name="Freeform 8" id="8"/>
          <p:cNvSpPr/>
          <p:nvPr/>
        </p:nvSpPr>
        <p:spPr>
          <a:xfrm flipH="false" flipV="false" rot="0">
            <a:off x="2829860" y="5883949"/>
            <a:ext cx="3336729" cy="4114800"/>
          </a:xfrm>
          <a:custGeom>
            <a:avLst/>
            <a:gdLst/>
            <a:ahLst/>
            <a:cxnLst/>
            <a:rect r="r" b="b" t="t" l="l"/>
            <a:pathLst>
              <a:path h="4114800" w="3336729">
                <a:moveTo>
                  <a:pt x="0" y="0"/>
                </a:moveTo>
                <a:lnTo>
                  <a:pt x="3336728" y="0"/>
                </a:lnTo>
                <a:lnTo>
                  <a:pt x="33367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8020543" y="4625210"/>
            <a:ext cx="9804990" cy="5283200"/>
          </a:xfrm>
          <a:prstGeom prst="rect">
            <a:avLst/>
          </a:prstGeom>
        </p:spPr>
        <p:txBody>
          <a:bodyPr anchor="t" rtlCol="false" tIns="0" lIns="0" bIns="0" rIns="0">
            <a:spAutoFit/>
          </a:bodyPr>
          <a:lstStyle/>
          <a:p>
            <a:pPr algn="ctr">
              <a:lnSpc>
                <a:spcPts val="2800"/>
              </a:lnSpc>
            </a:pPr>
            <a:r>
              <a:rPr lang="en-US" sz="2000">
                <a:solidFill>
                  <a:srgbClr val="FFFFFF"/>
                </a:solidFill>
                <a:latin typeface="Montserrat Classic"/>
                <a:ea typeface="Montserrat Classic"/>
                <a:cs typeface="Montserrat Classic"/>
                <a:sym typeface="Montserrat Classic"/>
              </a:rPr>
              <a:t>¡A las 6.30h ya me levanto llena de energía, como no podía ser de otra forma porque es un nuevo día repleto de nuevas oportunidades! Después de tomar mi batido de proteínas (¡hay que empezar fuerte!), reviso mi agenda, decorada con colores y pegatinas, porque ser organizada no está reñido con ser creativa. Hoy tengo mil cosas que hacer y aprender y no puedo esperar a empezar.</a:t>
            </a:r>
          </a:p>
          <a:p>
            <a:pPr algn="ctr">
              <a:lnSpc>
                <a:spcPts val="2800"/>
              </a:lnSpc>
            </a:pPr>
            <a:r>
              <a:rPr lang="en-US" sz="2000">
                <a:solidFill>
                  <a:srgbClr val="FFFFFF"/>
                </a:solidFill>
                <a:latin typeface="Montserrat Classic"/>
                <a:ea typeface="Montserrat Classic"/>
                <a:cs typeface="Montserrat Classic"/>
                <a:sym typeface="Montserrat Classic"/>
              </a:rPr>
              <a:t>En la oficina, saludo a todo el mundo con una sonrisa. Por ahora, pregunto, pregunto y pregunto constantemente para nutrirme de toda la experiencia de mis compis. Estoy deseando que alguien me dé más responsabilidades.</a:t>
            </a:r>
          </a:p>
          <a:p>
            <a:pPr algn="ctr">
              <a:lnSpc>
                <a:spcPts val="2800"/>
              </a:lnSpc>
            </a:pPr>
            <a:r>
              <a:rPr lang="en-US" sz="2000">
                <a:solidFill>
                  <a:srgbClr val="FFFFFF"/>
                </a:solidFill>
                <a:latin typeface="Montserrat Classic"/>
                <a:ea typeface="Montserrat Classic"/>
                <a:cs typeface="Montserrat Classic"/>
                <a:sym typeface="Montserrat Classic"/>
              </a:rPr>
              <a:t>Durante la reunión del día, me ofrezco para hacer algo extra, porque siempre quiero demostrar que estoy lista para más y la paciencia no es una de mis virtudes. Al final del día, vuelvo a casa revisando en mi móvil nuevos talleres o webinars. </a:t>
            </a:r>
          </a:p>
          <a:p>
            <a:pPr algn="ctr">
              <a:lnSpc>
                <a:spcPts val="2800"/>
              </a:lnSpc>
            </a:pPr>
            <a:r>
              <a:rPr lang="en-US" sz="2000" b="true">
                <a:solidFill>
                  <a:srgbClr val="FFFFFF"/>
                </a:solidFill>
                <a:latin typeface="Montserrat Classic Bold"/>
                <a:ea typeface="Montserrat Classic Bold"/>
                <a:cs typeface="Montserrat Classic Bold"/>
                <a:sym typeface="Montserrat Classic Bold"/>
              </a:rPr>
              <a:t>Sé que puedo llegar a ser todo lo que me proponga… o incluso más.</a:t>
            </a:r>
          </a:p>
          <a:p>
            <a:pPr algn="ctr">
              <a:lnSpc>
                <a:spcPts val="2800"/>
              </a:lnSpc>
            </a:pPr>
          </a:p>
        </p:txBody>
      </p:sp>
      <p:sp>
        <p:nvSpPr>
          <p:cNvPr name="TextBox 10" id="10"/>
          <p:cNvSpPr txBox="true"/>
          <p:nvPr/>
        </p:nvSpPr>
        <p:spPr>
          <a:xfrm rot="0">
            <a:off x="7558077" y="2053734"/>
            <a:ext cx="10729923" cy="1676407"/>
          </a:xfrm>
          <a:prstGeom prst="rect">
            <a:avLst/>
          </a:prstGeom>
        </p:spPr>
        <p:txBody>
          <a:bodyPr anchor="t" rtlCol="false" tIns="0" lIns="0" bIns="0" rIns="0">
            <a:spAutoFit/>
          </a:bodyPr>
          <a:lstStyle/>
          <a:p>
            <a:pPr algn="ctr">
              <a:lnSpc>
                <a:spcPts val="6225"/>
              </a:lnSpc>
            </a:pPr>
            <a:r>
              <a:rPr lang="en-US" sz="7500">
                <a:solidFill>
                  <a:srgbClr val="FD202F"/>
                </a:solidFill>
                <a:latin typeface="Lazydog"/>
                <a:ea typeface="Lazydog"/>
                <a:cs typeface="Lazydog"/>
                <a:sym typeface="Lazydog"/>
              </a:rPr>
              <a:t>LA PEQUEÑA</a:t>
            </a:r>
          </a:p>
          <a:p>
            <a:pPr algn="ctr">
              <a:lnSpc>
                <a:spcPts val="6225"/>
              </a:lnSpc>
            </a:pPr>
            <a:r>
              <a:rPr lang="en-US" sz="7500">
                <a:solidFill>
                  <a:srgbClr val="FD202F"/>
                </a:solidFill>
                <a:latin typeface="Lazydog"/>
                <a:ea typeface="Lazydog"/>
                <a:cs typeface="Lazydog"/>
                <a:sym typeface="Lazydog"/>
              </a:rPr>
              <a:t>COHETE</a:t>
            </a:r>
          </a:p>
        </p:txBody>
      </p:sp>
      <p:sp>
        <p:nvSpPr>
          <p:cNvPr name="TextBox 11" id="11"/>
          <p:cNvSpPr txBox="true"/>
          <p:nvPr/>
        </p:nvSpPr>
        <p:spPr>
          <a:xfrm rot="0">
            <a:off x="8970548" y="3653941"/>
            <a:ext cx="7550296" cy="533400"/>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FD202F"/>
                </a:solidFill>
                <a:latin typeface="Lazydog"/>
                <a:ea typeface="Lazydog"/>
                <a:cs typeface="Lazydog"/>
                <a:sym typeface="Lazydog"/>
              </a:rPr>
              <a:t>arquetipo de empleado</a:t>
            </a:r>
          </a:p>
        </p:txBody>
      </p:sp>
      <p:sp>
        <p:nvSpPr>
          <p:cNvPr name="TextBox 12" id="12"/>
          <p:cNvSpPr txBox="true"/>
          <p:nvPr/>
        </p:nvSpPr>
        <p:spPr>
          <a:xfrm rot="0">
            <a:off x="9144000" y="726705"/>
            <a:ext cx="7550296" cy="873125"/>
          </a:xfrm>
          <a:prstGeom prst="rect">
            <a:avLst/>
          </a:prstGeom>
        </p:spPr>
        <p:txBody>
          <a:bodyPr anchor="t" rtlCol="false" tIns="0" lIns="0" bIns="0" rIns="0">
            <a:spAutoFit/>
          </a:bodyPr>
          <a:lstStyle/>
          <a:p>
            <a:pPr algn="ctr" marL="0" indent="0" lvl="0">
              <a:lnSpc>
                <a:spcPts val="7000"/>
              </a:lnSpc>
              <a:spcBef>
                <a:spcPct val="0"/>
              </a:spcBef>
            </a:pPr>
            <a:r>
              <a:rPr lang="en-US" sz="5000">
                <a:solidFill>
                  <a:srgbClr val="FD202F"/>
                </a:solidFill>
                <a:latin typeface="Lazydog"/>
                <a:ea typeface="Lazydog"/>
                <a:cs typeface="Lazydog"/>
                <a:sym typeface="Lazydog"/>
              </a:rPr>
              <a:t>un día en la vida de...</a:t>
            </a:r>
          </a:p>
        </p:txBody>
      </p:sp>
      <p:sp>
        <p:nvSpPr>
          <p:cNvPr name="TextBox 13" id="13"/>
          <p:cNvSpPr txBox="true"/>
          <p:nvPr/>
        </p:nvSpPr>
        <p:spPr>
          <a:xfrm rot="0">
            <a:off x="7712376" y="3806341"/>
            <a:ext cx="616334" cy="1368424"/>
          </a:xfrm>
          <a:prstGeom prst="rect">
            <a:avLst/>
          </a:prstGeom>
        </p:spPr>
        <p:txBody>
          <a:bodyPr anchor="t" rtlCol="false" tIns="0" lIns="0" bIns="0" rIns="0">
            <a:spAutoFit/>
          </a:bodyPr>
          <a:lstStyle/>
          <a:p>
            <a:pPr algn="ctr" marL="0" indent="0" lvl="0">
              <a:lnSpc>
                <a:spcPts val="11200"/>
              </a:lnSpc>
              <a:spcBef>
                <a:spcPct val="0"/>
              </a:spcBef>
            </a:pPr>
            <a:r>
              <a:rPr lang="en-US" b="true" sz="8000">
                <a:solidFill>
                  <a:srgbClr val="FD202F"/>
                </a:solidFill>
                <a:latin typeface="Montserrat Bold"/>
                <a:ea typeface="Montserrat Bold"/>
                <a:cs typeface="Montserrat Bold"/>
                <a:sym typeface="Montserrat Bold"/>
              </a:rPr>
              <a:t>“</a:t>
            </a:r>
          </a:p>
        </p:txBody>
      </p:sp>
      <p:sp>
        <p:nvSpPr>
          <p:cNvPr name="TextBox 14" id="14"/>
          <p:cNvSpPr txBox="true"/>
          <p:nvPr/>
        </p:nvSpPr>
        <p:spPr>
          <a:xfrm rot="0">
            <a:off x="17319518" y="8787814"/>
            <a:ext cx="506016" cy="1368424"/>
          </a:xfrm>
          <a:prstGeom prst="rect">
            <a:avLst/>
          </a:prstGeom>
        </p:spPr>
        <p:txBody>
          <a:bodyPr anchor="t" rtlCol="false" tIns="0" lIns="0" bIns="0" rIns="0">
            <a:spAutoFit/>
          </a:bodyPr>
          <a:lstStyle/>
          <a:p>
            <a:pPr algn="ctr">
              <a:lnSpc>
                <a:spcPts val="11200"/>
              </a:lnSpc>
              <a:spcBef>
                <a:spcPct val="0"/>
              </a:spcBef>
            </a:pPr>
            <a:r>
              <a:rPr lang="en-US" b="true" sz="8000">
                <a:solidFill>
                  <a:srgbClr val="FD202F"/>
                </a:solidFill>
                <a:latin typeface="Montserrat Bold"/>
                <a:ea typeface="Montserrat Bold"/>
                <a:cs typeface="Montserrat Bold"/>
                <a:sym typeface="Montserrat Bold"/>
              </a:rPr>
              <a: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8EC2"/>
        </a:solidFill>
      </p:bgPr>
    </p:bg>
    <p:spTree>
      <p:nvGrpSpPr>
        <p:cNvPr id="1" name=""/>
        <p:cNvGrpSpPr/>
        <p:nvPr/>
      </p:nvGrpSpPr>
      <p:grpSpPr>
        <a:xfrm>
          <a:off x="0" y="0"/>
          <a:ext cx="0" cy="0"/>
          <a:chOff x="0" y="0"/>
          <a:chExt cx="0" cy="0"/>
        </a:xfrm>
      </p:grpSpPr>
      <p:grpSp>
        <p:nvGrpSpPr>
          <p:cNvPr name="Group 2" id="2"/>
          <p:cNvGrpSpPr/>
          <p:nvPr/>
        </p:nvGrpSpPr>
        <p:grpSpPr>
          <a:xfrm rot="0">
            <a:off x="0" y="0"/>
            <a:ext cx="7558077" cy="10287000"/>
            <a:chOff x="0" y="0"/>
            <a:chExt cx="1990605" cy="2709333"/>
          </a:xfrm>
        </p:grpSpPr>
        <p:sp>
          <p:nvSpPr>
            <p:cNvPr name="Freeform 3" id="3"/>
            <p:cNvSpPr/>
            <p:nvPr/>
          </p:nvSpPr>
          <p:spPr>
            <a:xfrm flipH="false" flipV="false" rot="0">
              <a:off x="0" y="0"/>
              <a:ext cx="1990604" cy="2709333"/>
            </a:xfrm>
            <a:custGeom>
              <a:avLst/>
              <a:gdLst/>
              <a:ahLst/>
              <a:cxnLst/>
              <a:rect r="r" b="b" t="t" l="l"/>
              <a:pathLst>
                <a:path h="2709333" w="1990604">
                  <a:moveTo>
                    <a:pt x="0" y="0"/>
                  </a:moveTo>
                  <a:lnTo>
                    <a:pt x="1990604" y="0"/>
                  </a:lnTo>
                  <a:lnTo>
                    <a:pt x="1990604" y="2709333"/>
                  </a:lnTo>
                  <a:lnTo>
                    <a:pt x="0" y="2709333"/>
                  </a:lnTo>
                  <a:close/>
                </a:path>
              </a:pathLst>
            </a:custGeom>
            <a:solidFill>
              <a:srgbClr val="FFC9DE"/>
            </a:solidFill>
          </p:spPr>
        </p:sp>
        <p:sp>
          <p:nvSpPr>
            <p:cNvPr name="TextBox 4" id="4"/>
            <p:cNvSpPr txBox="true"/>
            <p:nvPr/>
          </p:nvSpPr>
          <p:spPr>
            <a:xfrm>
              <a:off x="0" y="-47625"/>
              <a:ext cx="1990605" cy="2756958"/>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449250">
            <a:off x="767837" y="1373801"/>
            <a:ext cx="5686929" cy="5964957"/>
            <a:chOff x="0" y="0"/>
            <a:chExt cx="13716000" cy="14386560"/>
          </a:xfrm>
        </p:grpSpPr>
        <p:sp>
          <p:nvSpPr>
            <p:cNvPr name="Freeform 6" id="6"/>
            <p:cNvSpPr/>
            <p:nvPr/>
          </p:nvSpPr>
          <p:spPr>
            <a:xfrm flipH="false" flipV="false" rot="0">
              <a:off x="1430020" y="726440"/>
              <a:ext cx="11457940" cy="10681970"/>
            </a:xfrm>
            <a:custGeom>
              <a:avLst/>
              <a:gdLst/>
              <a:ahLst/>
              <a:cxnLst/>
              <a:rect r="r" b="b" t="t" l="l"/>
              <a:pathLst>
                <a:path h="10681970" w="11457940">
                  <a:moveTo>
                    <a:pt x="11457940" y="10681970"/>
                  </a:moveTo>
                  <a:lnTo>
                    <a:pt x="0" y="10681970"/>
                  </a:lnTo>
                  <a:lnTo>
                    <a:pt x="0" y="0"/>
                  </a:lnTo>
                  <a:lnTo>
                    <a:pt x="11456669" y="0"/>
                  </a:lnTo>
                  <a:lnTo>
                    <a:pt x="11456669" y="10681970"/>
                  </a:lnTo>
                  <a:lnTo>
                    <a:pt x="11457940" y="10681970"/>
                  </a:lnTo>
                  <a:close/>
                </a:path>
              </a:pathLst>
            </a:custGeom>
            <a:blipFill>
              <a:blip r:embed="rId2"/>
              <a:stretch>
                <a:fillRect l="0" t="-2048" r="0" b="-2048"/>
              </a:stretch>
            </a:blipFill>
          </p:spPr>
        </p:sp>
        <p:sp>
          <p:nvSpPr>
            <p:cNvPr name="Freeform 7" id="7"/>
            <p:cNvSpPr/>
            <p:nvPr/>
          </p:nvSpPr>
          <p:spPr>
            <a:xfrm flipH="false" flipV="false" rot="0">
              <a:off x="0" y="0"/>
              <a:ext cx="13716000" cy="14386561"/>
            </a:xfrm>
            <a:custGeom>
              <a:avLst/>
              <a:gdLst/>
              <a:ahLst/>
              <a:cxnLst/>
              <a:rect r="r" b="b" t="t" l="l"/>
              <a:pathLst>
                <a:path h="14386561" w="13716000">
                  <a:moveTo>
                    <a:pt x="13716000" y="14386561"/>
                  </a:moveTo>
                  <a:lnTo>
                    <a:pt x="0" y="14386561"/>
                  </a:lnTo>
                  <a:lnTo>
                    <a:pt x="0" y="0"/>
                  </a:lnTo>
                  <a:lnTo>
                    <a:pt x="13716000" y="0"/>
                  </a:lnTo>
                  <a:lnTo>
                    <a:pt x="13716000" y="14386561"/>
                  </a:lnTo>
                  <a:close/>
                </a:path>
              </a:pathLst>
            </a:custGeom>
            <a:blipFill>
              <a:blip r:embed="rId3"/>
              <a:stretch>
                <a:fillRect l="-412" t="0" r="-412" b="0"/>
              </a:stretch>
            </a:blipFill>
          </p:spPr>
        </p:sp>
      </p:grpSp>
      <p:sp>
        <p:nvSpPr>
          <p:cNvPr name="Freeform 8" id="8"/>
          <p:cNvSpPr/>
          <p:nvPr/>
        </p:nvSpPr>
        <p:spPr>
          <a:xfrm flipH="false" flipV="false" rot="0">
            <a:off x="2829860" y="5883949"/>
            <a:ext cx="3336729" cy="4114800"/>
          </a:xfrm>
          <a:custGeom>
            <a:avLst/>
            <a:gdLst/>
            <a:ahLst/>
            <a:cxnLst/>
            <a:rect r="r" b="b" t="t" l="l"/>
            <a:pathLst>
              <a:path h="4114800" w="3336729">
                <a:moveTo>
                  <a:pt x="0" y="0"/>
                </a:moveTo>
                <a:lnTo>
                  <a:pt x="3336728" y="0"/>
                </a:lnTo>
                <a:lnTo>
                  <a:pt x="33367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8126240" y="4519128"/>
            <a:ext cx="9585816" cy="5283200"/>
          </a:xfrm>
          <a:prstGeom prst="rect">
            <a:avLst/>
          </a:prstGeom>
        </p:spPr>
        <p:txBody>
          <a:bodyPr anchor="t" rtlCol="false" tIns="0" lIns="0" bIns="0" rIns="0">
            <a:spAutoFit/>
          </a:bodyPr>
          <a:lstStyle/>
          <a:p>
            <a:pPr algn="ctr">
              <a:lnSpc>
                <a:spcPts val="2800"/>
              </a:lnSpc>
            </a:pPr>
            <a:r>
              <a:rPr lang="en-US" sz="2000">
                <a:solidFill>
                  <a:srgbClr val="FFFFFF"/>
                </a:solidFill>
                <a:latin typeface="Montserrat Classic"/>
                <a:ea typeface="Montserrat Classic"/>
                <a:cs typeface="Montserrat Classic"/>
                <a:sym typeface="Montserrat Classic"/>
              </a:rPr>
              <a:t>Me levanto apuradísimo a las 8.45am con pocas ganas, como siempre. El café no me sabe a nada y mi mayor logro antes de salir de casa es no volverme a acostar. Al llegar a la oficina, abro el portátil y, como cada día, empiezo revisando LinkedIn. Me digo a mí mismo que debería buscar algo mejor, pero al mismo tiempo me da una pereza tremenda.</a:t>
            </a:r>
          </a:p>
          <a:p>
            <a:pPr algn="ctr">
              <a:lnSpc>
                <a:spcPts val="2800"/>
              </a:lnSpc>
            </a:pPr>
            <a:r>
              <a:rPr lang="en-US" sz="2000">
                <a:solidFill>
                  <a:srgbClr val="FFFFFF"/>
                </a:solidFill>
                <a:latin typeface="Montserrat Classic"/>
                <a:ea typeface="Montserrat Classic"/>
                <a:cs typeface="Montserrat Classic"/>
                <a:sym typeface="Montserrat Classic"/>
              </a:rPr>
              <a:t>En la reunión, apenas participo. Hago un comentario que suena lo suficientemente inteligente para que nadie piense que estoy desconectado. Mientras mis compañeras no paran de lanzar ideas nuevas, yo pienso: "todo esto me da igual". La comida no mejora mucho. Estoy ahí, pero con la mente en otra parte. Escucho las risas del equipo y me siento como un invitado en una fiesta a la que no quiero ir.</a:t>
            </a:r>
          </a:p>
          <a:p>
            <a:pPr algn="ctr">
              <a:lnSpc>
                <a:spcPts val="2800"/>
              </a:lnSpc>
            </a:pPr>
            <a:r>
              <a:rPr lang="en-US" sz="2000">
                <a:solidFill>
                  <a:srgbClr val="FFFFFF"/>
                </a:solidFill>
                <a:latin typeface="Montserrat Classic"/>
                <a:ea typeface="Montserrat Classic"/>
                <a:cs typeface="Montserrat Classic"/>
                <a:sym typeface="Montserrat Classic"/>
              </a:rPr>
              <a:t>Al terminar el día, salgo puntual, como siempre. Camino a casa pensando que mañana podría empezar a buscar algo en serio. </a:t>
            </a:r>
          </a:p>
          <a:p>
            <a:pPr algn="ctr">
              <a:lnSpc>
                <a:spcPts val="2800"/>
              </a:lnSpc>
            </a:pPr>
            <a:r>
              <a:rPr lang="en-US" sz="2000" b="true">
                <a:solidFill>
                  <a:srgbClr val="FFFFFF"/>
                </a:solidFill>
                <a:latin typeface="Montserrat Classic Bold"/>
                <a:ea typeface="Montserrat Classic Bold"/>
                <a:cs typeface="Montserrat Classic Bold"/>
                <a:sym typeface="Montserrat Classic Bold"/>
              </a:rPr>
              <a:t>Pero mañana es mañana.</a:t>
            </a:r>
          </a:p>
          <a:p>
            <a:pPr algn="ctr">
              <a:lnSpc>
                <a:spcPts val="2800"/>
              </a:lnSpc>
            </a:pPr>
          </a:p>
        </p:txBody>
      </p:sp>
      <p:sp>
        <p:nvSpPr>
          <p:cNvPr name="TextBox 10" id="10"/>
          <p:cNvSpPr txBox="true"/>
          <p:nvPr/>
        </p:nvSpPr>
        <p:spPr>
          <a:xfrm rot="0">
            <a:off x="7558077" y="1833563"/>
            <a:ext cx="10729923" cy="1676407"/>
          </a:xfrm>
          <a:prstGeom prst="rect">
            <a:avLst/>
          </a:prstGeom>
        </p:spPr>
        <p:txBody>
          <a:bodyPr anchor="t" rtlCol="false" tIns="0" lIns="0" bIns="0" rIns="0">
            <a:spAutoFit/>
          </a:bodyPr>
          <a:lstStyle/>
          <a:p>
            <a:pPr algn="ctr">
              <a:lnSpc>
                <a:spcPts val="6225"/>
              </a:lnSpc>
            </a:pPr>
            <a:r>
              <a:rPr lang="en-US" sz="7500">
                <a:solidFill>
                  <a:srgbClr val="FD202F"/>
                </a:solidFill>
                <a:latin typeface="Lazydog"/>
                <a:ea typeface="Lazydog"/>
                <a:cs typeface="Lazydog"/>
                <a:sym typeface="Lazydog"/>
              </a:rPr>
              <a:t>EL DESENCANTADO DESMOTIVADO</a:t>
            </a:r>
          </a:p>
        </p:txBody>
      </p:sp>
      <p:sp>
        <p:nvSpPr>
          <p:cNvPr name="TextBox 11" id="11"/>
          <p:cNvSpPr txBox="true"/>
          <p:nvPr/>
        </p:nvSpPr>
        <p:spPr>
          <a:xfrm rot="0">
            <a:off x="8970548" y="3653941"/>
            <a:ext cx="7550296" cy="533400"/>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FD202F"/>
                </a:solidFill>
                <a:latin typeface="Lazydog"/>
                <a:ea typeface="Lazydog"/>
                <a:cs typeface="Lazydog"/>
                <a:sym typeface="Lazydog"/>
              </a:rPr>
              <a:t>arquetipo de empleado</a:t>
            </a:r>
          </a:p>
        </p:txBody>
      </p:sp>
      <p:sp>
        <p:nvSpPr>
          <p:cNvPr name="TextBox 12" id="12"/>
          <p:cNvSpPr txBox="true"/>
          <p:nvPr/>
        </p:nvSpPr>
        <p:spPr>
          <a:xfrm rot="0">
            <a:off x="9144000" y="726705"/>
            <a:ext cx="7550296" cy="873125"/>
          </a:xfrm>
          <a:prstGeom prst="rect">
            <a:avLst/>
          </a:prstGeom>
        </p:spPr>
        <p:txBody>
          <a:bodyPr anchor="t" rtlCol="false" tIns="0" lIns="0" bIns="0" rIns="0">
            <a:spAutoFit/>
          </a:bodyPr>
          <a:lstStyle/>
          <a:p>
            <a:pPr algn="ctr" marL="0" indent="0" lvl="0">
              <a:lnSpc>
                <a:spcPts val="7000"/>
              </a:lnSpc>
              <a:spcBef>
                <a:spcPct val="0"/>
              </a:spcBef>
            </a:pPr>
            <a:r>
              <a:rPr lang="en-US" sz="5000">
                <a:solidFill>
                  <a:srgbClr val="FD202F"/>
                </a:solidFill>
                <a:latin typeface="Lazydog"/>
                <a:ea typeface="Lazydog"/>
                <a:cs typeface="Lazydog"/>
                <a:sym typeface="Lazydog"/>
              </a:rPr>
              <a:t>un día en la vida de...</a:t>
            </a:r>
          </a:p>
        </p:txBody>
      </p:sp>
      <p:sp>
        <p:nvSpPr>
          <p:cNvPr name="TextBox 13" id="13"/>
          <p:cNvSpPr txBox="true"/>
          <p:nvPr/>
        </p:nvSpPr>
        <p:spPr>
          <a:xfrm rot="0">
            <a:off x="7712376" y="3806341"/>
            <a:ext cx="616334" cy="1368424"/>
          </a:xfrm>
          <a:prstGeom prst="rect">
            <a:avLst/>
          </a:prstGeom>
        </p:spPr>
        <p:txBody>
          <a:bodyPr anchor="t" rtlCol="false" tIns="0" lIns="0" bIns="0" rIns="0">
            <a:spAutoFit/>
          </a:bodyPr>
          <a:lstStyle/>
          <a:p>
            <a:pPr algn="ctr" marL="0" indent="0" lvl="0">
              <a:lnSpc>
                <a:spcPts val="11200"/>
              </a:lnSpc>
              <a:spcBef>
                <a:spcPct val="0"/>
              </a:spcBef>
            </a:pPr>
            <a:r>
              <a:rPr lang="en-US" b="true" sz="8000">
                <a:solidFill>
                  <a:srgbClr val="FD202F"/>
                </a:solidFill>
                <a:latin typeface="Montserrat Bold"/>
                <a:ea typeface="Montserrat Bold"/>
                <a:cs typeface="Montserrat Bold"/>
                <a:sym typeface="Montserrat Bold"/>
              </a:rPr>
              <a:t>“</a:t>
            </a:r>
          </a:p>
        </p:txBody>
      </p:sp>
      <p:sp>
        <p:nvSpPr>
          <p:cNvPr name="TextBox 14" id="14"/>
          <p:cNvSpPr txBox="true"/>
          <p:nvPr/>
        </p:nvSpPr>
        <p:spPr>
          <a:xfrm rot="0">
            <a:off x="14608028" y="8918576"/>
            <a:ext cx="506016" cy="1368424"/>
          </a:xfrm>
          <a:prstGeom prst="rect">
            <a:avLst/>
          </a:prstGeom>
        </p:spPr>
        <p:txBody>
          <a:bodyPr anchor="t" rtlCol="false" tIns="0" lIns="0" bIns="0" rIns="0">
            <a:spAutoFit/>
          </a:bodyPr>
          <a:lstStyle/>
          <a:p>
            <a:pPr algn="ctr">
              <a:lnSpc>
                <a:spcPts val="11200"/>
              </a:lnSpc>
              <a:spcBef>
                <a:spcPct val="0"/>
              </a:spcBef>
            </a:pPr>
            <a:r>
              <a:rPr lang="en-US" b="true" sz="8000">
                <a:solidFill>
                  <a:srgbClr val="FD202F"/>
                </a:solidFill>
                <a:latin typeface="Montserrat Bold"/>
                <a:ea typeface="Montserrat Bold"/>
                <a:cs typeface="Montserrat Bold"/>
                <a:sym typeface="Montserrat Bold"/>
              </a:rPr>
              <a: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8EC2"/>
        </a:solidFill>
      </p:bgPr>
    </p:bg>
    <p:spTree>
      <p:nvGrpSpPr>
        <p:cNvPr id="1" name=""/>
        <p:cNvGrpSpPr/>
        <p:nvPr/>
      </p:nvGrpSpPr>
      <p:grpSpPr>
        <a:xfrm>
          <a:off x="0" y="0"/>
          <a:ext cx="0" cy="0"/>
          <a:chOff x="0" y="0"/>
          <a:chExt cx="0" cy="0"/>
        </a:xfrm>
      </p:grpSpPr>
      <p:grpSp>
        <p:nvGrpSpPr>
          <p:cNvPr name="Group 2" id="2"/>
          <p:cNvGrpSpPr/>
          <p:nvPr/>
        </p:nvGrpSpPr>
        <p:grpSpPr>
          <a:xfrm rot="0">
            <a:off x="0" y="0"/>
            <a:ext cx="7558077" cy="10287000"/>
            <a:chOff x="0" y="0"/>
            <a:chExt cx="1990605" cy="2709333"/>
          </a:xfrm>
        </p:grpSpPr>
        <p:sp>
          <p:nvSpPr>
            <p:cNvPr name="Freeform 3" id="3"/>
            <p:cNvSpPr/>
            <p:nvPr/>
          </p:nvSpPr>
          <p:spPr>
            <a:xfrm flipH="false" flipV="false" rot="0">
              <a:off x="0" y="0"/>
              <a:ext cx="1990604" cy="2709333"/>
            </a:xfrm>
            <a:custGeom>
              <a:avLst/>
              <a:gdLst/>
              <a:ahLst/>
              <a:cxnLst/>
              <a:rect r="r" b="b" t="t" l="l"/>
              <a:pathLst>
                <a:path h="2709333" w="1990604">
                  <a:moveTo>
                    <a:pt x="0" y="0"/>
                  </a:moveTo>
                  <a:lnTo>
                    <a:pt x="1990604" y="0"/>
                  </a:lnTo>
                  <a:lnTo>
                    <a:pt x="1990604" y="2709333"/>
                  </a:lnTo>
                  <a:lnTo>
                    <a:pt x="0" y="2709333"/>
                  </a:lnTo>
                  <a:close/>
                </a:path>
              </a:pathLst>
            </a:custGeom>
            <a:solidFill>
              <a:srgbClr val="FFC9DE"/>
            </a:solidFill>
          </p:spPr>
        </p:sp>
        <p:sp>
          <p:nvSpPr>
            <p:cNvPr name="TextBox 4" id="4"/>
            <p:cNvSpPr txBox="true"/>
            <p:nvPr/>
          </p:nvSpPr>
          <p:spPr>
            <a:xfrm>
              <a:off x="0" y="-47625"/>
              <a:ext cx="1990605" cy="2756958"/>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449250">
            <a:off x="767837" y="1373801"/>
            <a:ext cx="5686929" cy="5964957"/>
            <a:chOff x="0" y="0"/>
            <a:chExt cx="13716000" cy="14386560"/>
          </a:xfrm>
        </p:grpSpPr>
        <p:sp>
          <p:nvSpPr>
            <p:cNvPr name="Freeform 6" id="6"/>
            <p:cNvSpPr/>
            <p:nvPr/>
          </p:nvSpPr>
          <p:spPr>
            <a:xfrm flipH="false" flipV="false" rot="0">
              <a:off x="1430020" y="726440"/>
              <a:ext cx="11457940" cy="10681970"/>
            </a:xfrm>
            <a:custGeom>
              <a:avLst/>
              <a:gdLst/>
              <a:ahLst/>
              <a:cxnLst/>
              <a:rect r="r" b="b" t="t" l="l"/>
              <a:pathLst>
                <a:path h="10681970" w="11457940">
                  <a:moveTo>
                    <a:pt x="11457940" y="10681970"/>
                  </a:moveTo>
                  <a:lnTo>
                    <a:pt x="0" y="10681970"/>
                  </a:lnTo>
                  <a:lnTo>
                    <a:pt x="0" y="0"/>
                  </a:lnTo>
                  <a:lnTo>
                    <a:pt x="11456669" y="0"/>
                  </a:lnTo>
                  <a:lnTo>
                    <a:pt x="11456669" y="10681970"/>
                  </a:lnTo>
                  <a:lnTo>
                    <a:pt x="11457940" y="10681970"/>
                  </a:lnTo>
                  <a:close/>
                </a:path>
              </a:pathLst>
            </a:custGeom>
            <a:blipFill>
              <a:blip r:embed="rId2"/>
              <a:stretch>
                <a:fillRect l="0" t="-2157" r="0" b="-2157"/>
              </a:stretch>
            </a:blipFill>
          </p:spPr>
        </p:sp>
        <p:sp>
          <p:nvSpPr>
            <p:cNvPr name="Freeform 7" id="7"/>
            <p:cNvSpPr/>
            <p:nvPr/>
          </p:nvSpPr>
          <p:spPr>
            <a:xfrm flipH="false" flipV="false" rot="0">
              <a:off x="0" y="0"/>
              <a:ext cx="13716000" cy="14386561"/>
            </a:xfrm>
            <a:custGeom>
              <a:avLst/>
              <a:gdLst/>
              <a:ahLst/>
              <a:cxnLst/>
              <a:rect r="r" b="b" t="t" l="l"/>
              <a:pathLst>
                <a:path h="14386561" w="13716000">
                  <a:moveTo>
                    <a:pt x="13716000" y="14386561"/>
                  </a:moveTo>
                  <a:lnTo>
                    <a:pt x="0" y="14386561"/>
                  </a:lnTo>
                  <a:lnTo>
                    <a:pt x="0" y="0"/>
                  </a:lnTo>
                  <a:lnTo>
                    <a:pt x="13716000" y="0"/>
                  </a:lnTo>
                  <a:lnTo>
                    <a:pt x="13716000" y="14386561"/>
                  </a:lnTo>
                  <a:close/>
                </a:path>
              </a:pathLst>
            </a:custGeom>
            <a:blipFill>
              <a:blip r:embed="rId3"/>
              <a:stretch>
                <a:fillRect l="-412" t="0" r="-412" b="0"/>
              </a:stretch>
            </a:blipFill>
          </p:spPr>
        </p:sp>
      </p:grpSp>
      <p:sp>
        <p:nvSpPr>
          <p:cNvPr name="Freeform 8" id="8"/>
          <p:cNvSpPr/>
          <p:nvPr/>
        </p:nvSpPr>
        <p:spPr>
          <a:xfrm flipH="false" flipV="false" rot="0">
            <a:off x="2829860" y="5883949"/>
            <a:ext cx="3336729" cy="4114800"/>
          </a:xfrm>
          <a:custGeom>
            <a:avLst/>
            <a:gdLst/>
            <a:ahLst/>
            <a:cxnLst/>
            <a:rect r="r" b="b" t="t" l="l"/>
            <a:pathLst>
              <a:path h="4114800" w="3336729">
                <a:moveTo>
                  <a:pt x="0" y="0"/>
                </a:moveTo>
                <a:lnTo>
                  <a:pt x="3336728" y="0"/>
                </a:lnTo>
                <a:lnTo>
                  <a:pt x="33367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8861030" y="4572843"/>
            <a:ext cx="8087024" cy="4578350"/>
          </a:xfrm>
          <a:prstGeom prst="rect">
            <a:avLst/>
          </a:prstGeom>
        </p:spPr>
        <p:txBody>
          <a:bodyPr anchor="t" rtlCol="false" tIns="0" lIns="0" bIns="0" rIns="0">
            <a:spAutoFit/>
          </a:bodyPr>
          <a:lstStyle/>
          <a:p>
            <a:pPr algn="ctr">
              <a:lnSpc>
                <a:spcPts val="2800"/>
              </a:lnSpc>
            </a:pPr>
            <a:r>
              <a:rPr lang="en-US" sz="2000">
                <a:solidFill>
                  <a:srgbClr val="FFFFFF"/>
                </a:solidFill>
                <a:latin typeface="Montserrat Classic"/>
                <a:ea typeface="Montserrat Classic"/>
                <a:cs typeface="Montserrat Classic"/>
                <a:sym typeface="Montserrat Classic"/>
              </a:rPr>
              <a:t>Me levanto tranquilo, como siempre. No me complico: café, ducha y al trabajo. Al llegar, saludo al equipo rápidamente y me pongo con lo mío. Me gusta que las cosas sean claras y ordenadas. Trabajo sin distracciones, con mi bandeja de entrada controlada y las tareas del día bajo mi radar.</a:t>
            </a:r>
          </a:p>
          <a:p>
            <a:pPr algn="ctr">
              <a:lnSpc>
                <a:spcPts val="2800"/>
              </a:lnSpc>
            </a:pPr>
            <a:r>
              <a:rPr lang="en-US" sz="2000">
                <a:solidFill>
                  <a:srgbClr val="FFFFFF"/>
                </a:solidFill>
                <a:latin typeface="Montserrat Classic"/>
                <a:ea typeface="Montserrat Classic"/>
                <a:cs typeface="Montserrat Classic"/>
                <a:sym typeface="Montserrat Classic"/>
              </a:rPr>
              <a:t>En la reunión, no hablo mucho, pero cuando lo hago, lo hago bien. Tengo claro que no hace falta decir demasiado: con resolver problemas basta. No soy el más divertido del equipo, pero sí el que asegura que todo salga adelante.</a:t>
            </a:r>
          </a:p>
          <a:p>
            <a:pPr algn="ctr">
              <a:lnSpc>
                <a:spcPts val="2800"/>
              </a:lnSpc>
            </a:pPr>
            <a:r>
              <a:rPr lang="en-US" sz="2000">
                <a:solidFill>
                  <a:srgbClr val="FFFFFF"/>
                </a:solidFill>
                <a:latin typeface="Montserrat Classic"/>
                <a:ea typeface="Montserrat Classic"/>
                <a:cs typeface="Montserrat Classic"/>
                <a:sym typeface="Montserrat Classic"/>
              </a:rPr>
              <a:t>Termino el día satisfecho, como siempre. No necesito innovar ni destacar. Lo que hago funciona, y eso me basta. </a:t>
            </a:r>
          </a:p>
          <a:p>
            <a:pPr algn="ctr">
              <a:lnSpc>
                <a:spcPts val="2800"/>
              </a:lnSpc>
            </a:pPr>
            <a:r>
              <a:rPr lang="en-US" sz="2000" b="true">
                <a:solidFill>
                  <a:srgbClr val="FFFFFF"/>
                </a:solidFill>
                <a:latin typeface="Montserrat Classic Bold"/>
                <a:ea typeface="Montserrat Classic Bold"/>
                <a:cs typeface="Montserrat Classic Bold"/>
                <a:sym typeface="Montserrat Classic Bold"/>
              </a:rPr>
              <a:t>Cuando cierro el portátil, sé que he cumplido.</a:t>
            </a:r>
          </a:p>
          <a:p>
            <a:pPr algn="ctr">
              <a:lnSpc>
                <a:spcPts val="2800"/>
              </a:lnSpc>
            </a:pPr>
          </a:p>
        </p:txBody>
      </p:sp>
      <p:sp>
        <p:nvSpPr>
          <p:cNvPr name="TextBox 10" id="10"/>
          <p:cNvSpPr txBox="true"/>
          <p:nvPr/>
        </p:nvSpPr>
        <p:spPr>
          <a:xfrm rot="0">
            <a:off x="7558077" y="2190750"/>
            <a:ext cx="10729923" cy="885832"/>
          </a:xfrm>
          <a:prstGeom prst="rect">
            <a:avLst/>
          </a:prstGeom>
        </p:spPr>
        <p:txBody>
          <a:bodyPr anchor="t" rtlCol="false" tIns="0" lIns="0" bIns="0" rIns="0">
            <a:spAutoFit/>
          </a:bodyPr>
          <a:lstStyle/>
          <a:p>
            <a:pPr algn="ctr">
              <a:lnSpc>
                <a:spcPts val="6225"/>
              </a:lnSpc>
            </a:pPr>
            <a:r>
              <a:rPr lang="en-US" sz="7500">
                <a:solidFill>
                  <a:srgbClr val="FD202F"/>
                </a:solidFill>
                <a:latin typeface="Lazydog"/>
                <a:ea typeface="Lazydog"/>
                <a:cs typeface="Lazydog"/>
                <a:sym typeface="Lazydog"/>
              </a:rPr>
              <a:t>EL DIESEL EFICIENTE</a:t>
            </a:r>
          </a:p>
        </p:txBody>
      </p:sp>
      <p:sp>
        <p:nvSpPr>
          <p:cNvPr name="TextBox 11" id="11"/>
          <p:cNvSpPr txBox="true"/>
          <p:nvPr/>
        </p:nvSpPr>
        <p:spPr>
          <a:xfrm rot="0">
            <a:off x="8970548" y="3653941"/>
            <a:ext cx="7550296" cy="533400"/>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FD202F"/>
                </a:solidFill>
                <a:latin typeface="Lazydog"/>
                <a:ea typeface="Lazydog"/>
                <a:cs typeface="Lazydog"/>
                <a:sym typeface="Lazydog"/>
              </a:rPr>
              <a:t>arquetipo de empleado</a:t>
            </a:r>
          </a:p>
        </p:txBody>
      </p:sp>
      <p:sp>
        <p:nvSpPr>
          <p:cNvPr name="TextBox 12" id="12"/>
          <p:cNvSpPr txBox="true"/>
          <p:nvPr/>
        </p:nvSpPr>
        <p:spPr>
          <a:xfrm rot="0">
            <a:off x="9144000" y="726705"/>
            <a:ext cx="7550296" cy="873125"/>
          </a:xfrm>
          <a:prstGeom prst="rect">
            <a:avLst/>
          </a:prstGeom>
        </p:spPr>
        <p:txBody>
          <a:bodyPr anchor="t" rtlCol="false" tIns="0" lIns="0" bIns="0" rIns="0">
            <a:spAutoFit/>
          </a:bodyPr>
          <a:lstStyle/>
          <a:p>
            <a:pPr algn="ctr" marL="0" indent="0" lvl="0">
              <a:lnSpc>
                <a:spcPts val="7000"/>
              </a:lnSpc>
              <a:spcBef>
                <a:spcPct val="0"/>
              </a:spcBef>
            </a:pPr>
            <a:r>
              <a:rPr lang="en-US" sz="5000">
                <a:solidFill>
                  <a:srgbClr val="FD202F"/>
                </a:solidFill>
                <a:latin typeface="Lazydog"/>
                <a:ea typeface="Lazydog"/>
                <a:cs typeface="Lazydog"/>
                <a:sym typeface="Lazydog"/>
              </a:rPr>
              <a:t>un día en la vida de...</a:t>
            </a:r>
          </a:p>
        </p:txBody>
      </p:sp>
      <p:sp>
        <p:nvSpPr>
          <p:cNvPr name="TextBox 13" id="13"/>
          <p:cNvSpPr txBox="true"/>
          <p:nvPr/>
        </p:nvSpPr>
        <p:spPr>
          <a:xfrm rot="0">
            <a:off x="8543338" y="4203879"/>
            <a:ext cx="616334" cy="1368424"/>
          </a:xfrm>
          <a:prstGeom prst="rect">
            <a:avLst/>
          </a:prstGeom>
        </p:spPr>
        <p:txBody>
          <a:bodyPr anchor="t" rtlCol="false" tIns="0" lIns="0" bIns="0" rIns="0">
            <a:spAutoFit/>
          </a:bodyPr>
          <a:lstStyle/>
          <a:p>
            <a:pPr algn="ctr" marL="0" indent="0" lvl="0">
              <a:lnSpc>
                <a:spcPts val="11200"/>
              </a:lnSpc>
              <a:spcBef>
                <a:spcPct val="0"/>
              </a:spcBef>
            </a:pPr>
            <a:r>
              <a:rPr lang="en-US" b="true" sz="8000">
                <a:solidFill>
                  <a:srgbClr val="FD202F"/>
                </a:solidFill>
                <a:latin typeface="Montserrat Bold"/>
                <a:ea typeface="Montserrat Bold"/>
                <a:cs typeface="Montserrat Bold"/>
                <a:sym typeface="Montserrat Bold"/>
              </a:rPr>
              <a:t>“</a:t>
            </a:r>
          </a:p>
        </p:txBody>
      </p:sp>
      <p:sp>
        <p:nvSpPr>
          <p:cNvPr name="TextBox 14" id="14"/>
          <p:cNvSpPr txBox="true"/>
          <p:nvPr/>
        </p:nvSpPr>
        <p:spPr>
          <a:xfrm rot="0">
            <a:off x="16008778" y="8053138"/>
            <a:ext cx="506016" cy="1368424"/>
          </a:xfrm>
          <a:prstGeom prst="rect">
            <a:avLst/>
          </a:prstGeom>
        </p:spPr>
        <p:txBody>
          <a:bodyPr anchor="t" rtlCol="false" tIns="0" lIns="0" bIns="0" rIns="0">
            <a:spAutoFit/>
          </a:bodyPr>
          <a:lstStyle/>
          <a:p>
            <a:pPr algn="ctr">
              <a:lnSpc>
                <a:spcPts val="11200"/>
              </a:lnSpc>
              <a:spcBef>
                <a:spcPct val="0"/>
              </a:spcBef>
            </a:pPr>
            <a:r>
              <a:rPr lang="en-US" b="true" sz="8000">
                <a:solidFill>
                  <a:srgbClr val="FD202F"/>
                </a:solidFill>
                <a:latin typeface="Montserrat Bold"/>
                <a:ea typeface="Montserrat Bold"/>
                <a:cs typeface="Montserrat Bold"/>
                <a:sym typeface="Montserrat Bold"/>
              </a:rPr>
              <a: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8EC2"/>
        </a:solidFill>
      </p:bgPr>
    </p:bg>
    <p:spTree>
      <p:nvGrpSpPr>
        <p:cNvPr id="1" name=""/>
        <p:cNvGrpSpPr/>
        <p:nvPr/>
      </p:nvGrpSpPr>
      <p:grpSpPr>
        <a:xfrm>
          <a:off x="0" y="0"/>
          <a:ext cx="0" cy="0"/>
          <a:chOff x="0" y="0"/>
          <a:chExt cx="0" cy="0"/>
        </a:xfrm>
      </p:grpSpPr>
      <p:grpSp>
        <p:nvGrpSpPr>
          <p:cNvPr name="Group 2" id="2"/>
          <p:cNvGrpSpPr/>
          <p:nvPr/>
        </p:nvGrpSpPr>
        <p:grpSpPr>
          <a:xfrm rot="0">
            <a:off x="0" y="0"/>
            <a:ext cx="7558077" cy="10287000"/>
            <a:chOff x="0" y="0"/>
            <a:chExt cx="1990605" cy="2709333"/>
          </a:xfrm>
        </p:grpSpPr>
        <p:sp>
          <p:nvSpPr>
            <p:cNvPr name="Freeform 3" id="3">
              <a:hlinkClick r:id="rId2" tooltip="https://giphy.com/gifs/theoffice-season-9-the-office-tv-ZEpmBRpuFlWwhiZ9Cu"/>
            </p:cNvPr>
            <p:cNvSpPr/>
            <p:nvPr/>
          </p:nvSpPr>
          <p:spPr>
            <a:xfrm flipH="false" flipV="false" rot="0">
              <a:off x="0" y="0"/>
              <a:ext cx="1990604" cy="2709333"/>
            </a:xfrm>
            <a:custGeom>
              <a:avLst/>
              <a:gdLst/>
              <a:ahLst/>
              <a:cxnLst/>
              <a:rect r="r" b="b" t="t" l="l"/>
              <a:pathLst>
                <a:path h="2709333" w="1990604">
                  <a:moveTo>
                    <a:pt x="0" y="0"/>
                  </a:moveTo>
                  <a:lnTo>
                    <a:pt x="1990604" y="0"/>
                  </a:lnTo>
                  <a:lnTo>
                    <a:pt x="1990604" y="2709333"/>
                  </a:lnTo>
                  <a:lnTo>
                    <a:pt x="0" y="2709333"/>
                  </a:lnTo>
                  <a:close/>
                </a:path>
              </a:pathLst>
            </a:custGeom>
            <a:solidFill>
              <a:srgbClr val="FFC9DE"/>
            </a:solidFill>
          </p:spPr>
        </p:sp>
        <p:sp>
          <p:nvSpPr>
            <p:cNvPr name="TextBox 4" id="4"/>
            <p:cNvSpPr txBox="true"/>
            <p:nvPr/>
          </p:nvSpPr>
          <p:spPr>
            <a:xfrm>
              <a:off x="0" y="-47625"/>
              <a:ext cx="1990605" cy="275695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277769" y="2627876"/>
            <a:ext cx="7187286" cy="1316959"/>
            <a:chOff x="0" y="0"/>
            <a:chExt cx="1892948" cy="346853"/>
          </a:xfrm>
        </p:grpSpPr>
        <p:sp>
          <p:nvSpPr>
            <p:cNvPr name="Freeform 6" id="6"/>
            <p:cNvSpPr/>
            <p:nvPr/>
          </p:nvSpPr>
          <p:spPr>
            <a:xfrm flipH="false" flipV="false" rot="0">
              <a:off x="0" y="0"/>
              <a:ext cx="1892948" cy="346853"/>
            </a:xfrm>
            <a:custGeom>
              <a:avLst/>
              <a:gdLst/>
              <a:ahLst/>
              <a:cxnLst/>
              <a:rect r="r" b="b" t="t" l="l"/>
              <a:pathLst>
                <a:path h="346853" w="1892948">
                  <a:moveTo>
                    <a:pt x="0" y="0"/>
                  </a:moveTo>
                  <a:lnTo>
                    <a:pt x="1892948" y="0"/>
                  </a:lnTo>
                  <a:lnTo>
                    <a:pt x="1892948" y="346853"/>
                  </a:lnTo>
                  <a:lnTo>
                    <a:pt x="0" y="346853"/>
                  </a:lnTo>
                  <a:close/>
                </a:path>
              </a:pathLst>
            </a:custGeom>
            <a:solidFill>
              <a:srgbClr val="FCFCFC">
                <a:alpha val="40000"/>
              </a:srgbClr>
            </a:solidFill>
          </p:spPr>
        </p:sp>
        <p:sp>
          <p:nvSpPr>
            <p:cNvPr name="TextBox 7" id="7"/>
            <p:cNvSpPr txBox="true"/>
            <p:nvPr/>
          </p:nvSpPr>
          <p:spPr>
            <a:xfrm>
              <a:off x="0" y="-38100"/>
              <a:ext cx="1892948" cy="384953"/>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9052640" y="2792643"/>
            <a:ext cx="7550296" cy="873125"/>
          </a:xfrm>
          <a:prstGeom prst="rect">
            <a:avLst/>
          </a:prstGeom>
        </p:spPr>
        <p:txBody>
          <a:bodyPr anchor="t" rtlCol="false" tIns="0" lIns="0" bIns="0" rIns="0">
            <a:spAutoFit/>
          </a:bodyPr>
          <a:lstStyle/>
          <a:p>
            <a:pPr algn="ctr" marL="0" indent="0" lvl="0">
              <a:lnSpc>
                <a:spcPts val="7000"/>
              </a:lnSpc>
              <a:spcBef>
                <a:spcPct val="0"/>
              </a:spcBef>
            </a:pPr>
            <a:r>
              <a:rPr lang="en-US" sz="5000">
                <a:solidFill>
                  <a:srgbClr val="FD202F"/>
                </a:solidFill>
                <a:latin typeface="Lazydog"/>
                <a:ea typeface="Lazydog"/>
                <a:cs typeface="Lazydog"/>
                <a:sym typeface="Lazydog"/>
              </a:rPr>
              <a:t>objetivos y enfoque</a:t>
            </a:r>
          </a:p>
        </p:txBody>
      </p:sp>
      <p:sp>
        <p:nvSpPr>
          <p:cNvPr name="TextBox 9" id="9"/>
          <p:cNvSpPr txBox="true"/>
          <p:nvPr/>
        </p:nvSpPr>
        <p:spPr>
          <a:xfrm rot="0">
            <a:off x="7806457" y="4481407"/>
            <a:ext cx="10300612" cy="4369435"/>
          </a:xfrm>
          <a:prstGeom prst="rect">
            <a:avLst/>
          </a:prstGeom>
        </p:spPr>
        <p:txBody>
          <a:bodyPr anchor="t" rtlCol="false" tIns="0" lIns="0" bIns="0" rIns="0">
            <a:spAutoFit/>
          </a:bodyPr>
          <a:lstStyle/>
          <a:p>
            <a:pPr algn="ctr">
              <a:lnSpc>
                <a:spcPts val="3079"/>
              </a:lnSpc>
            </a:pPr>
            <a:r>
              <a:rPr lang="en-US" sz="2199">
                <a:solidFill>
                  <a:srgbClr val="FFFFFF"/>
                </a:solidFill>
                <a:latin typeface="Montserrat Classic"/>
                <a:ea typeface="Montserrat Classic"/>
                <a:cs typeface="Montserrat Classic"/>
                <a:sym typeface="Montserrat Classic"/>
              </a:rPr>
              <a:t>ABC corporation, nuestro cliente, es una consultora tecnológica y nos ha contratado para que, tras observar, limpiar, transformar y analizar sus datos; extrayamos insights para mejorar la rotación y la satisfacción de sus empleadxs.  </a:t>
            </a:r>
          </a:p>
          <a:p>
            <a:pPr algn="ctr">
              <a:lnSpc>
                <a:spcPts val="3079"/>
              </a:lnSpc>
            </a:pPr>
          </a:p>
          <a:p>
            <a:pPr algn="ctr">
              <a:lnSpc>
                <a:spcPts val="3079"/>
              </a:lnSpc>
            </a:pPr>
            <a:r>
              <a:rPr lang="en-US" sz="2199">
                <a:solidFill>
                  <a:srgbClr val="FFFFFF"/>
                </a:solidFill>
                <a:latin typeface="Montserrat Classic"/>
                <a:ea typeface="Montserrat Classic"/>
                <a:cs typeface="Montserrat Classic"/>
                <a:sym typeface="Montserrat Classic"/>
              </a:rPr>
              <a:t>  Nosotras, hemos ido un poco más allá y hemos encontrado </a:t>
            </a:r>
            <a:r>
              <a:rPr lang="en-US" sz="2199" b="true">
                <a:solidFill>
                  <a:srgbClr val="FFFFFF"/>
                </a:solidFill>
                <a:latin typeface="Montserrat Classic Bold"/>
                <a:ea typeface="Montserrat Classic Bold"/>
                <a:cs typeface="Montserrat Classic Bold"/>
                <a:sym typeface="Montserrat Classic Bold"/>
              </a:rPr>
              <a:t>la fórmula perfecta para que sus empleadxs sean más felices y les ofrecemos soluciones para solventar esta problemática. </a:t>
            </a:r>
          </a:p>
          <a:p>
            <a:pPr algn="ctr">
              <a:lnSpc>
                <a:spcPts val="3079"/>
              </a:lnSpc>
            </a:pPr>
            <a:r>
              <a:rPr lang="en-US" sz="2199">
                <a:solidFill>
                  <a:srgbClr val="FFFFFF"/>
                </a:solidFill>
                <a:latin typeface="Montserrat Classic"/>
                <a:ea typeface="Montserrat Classic"/>
                <a:cs typeface="Montserrat Classic"/>
                <a:sym typeface="Montserrat Classic"/>
              </a:rPr>
              <a:t> </a:t>
            </a:r>
          </a:p>
          <a:p>
            <a:pPr algn="ctr">
              <a:lnSpc>
                <a:spcPts val="3499"/>
              </a:lnSpc>
            </a:pPr>
            <a:r>
              <a:rPr lang="en-US" b="true" sz="2499">
                <a:solidFill>
                  <a:srgbClr val="FFFFFF"/>
                </a:solidFill>
                <a:latin typeface="Montserrat Classic Bold"/>
                <a:ea typeface="Montserrat Classic Bold"/>
                <a:cs typeface="Montserrat Classic Bold"/>
                <a:sym typeface="Montserrat Classic Bold"/>
              </a:rPr>
              <a:t>Porque al igual que en las relaciones de pareja, unx trabajadorx feliz con una relación sana, no suele ponerle fin😉</a:t>
            </a:r>
          </a:p>
        </p:txBody>
      </p:sp>
      <p:sp>
        <p:nvSpPr>
          <p:cNvPr name="TextBox 10" id="10"/>
          <p:cNvSpPr txBox="true"/>
          <p:nvPr/>
        </p:nvSpPr>
        <p:spPr>
          <a:xfrm rot="0">
            <a:off x="8084612" y="332639"/>
            <a:ext cx="9744303" cy="2155363"/>
          </a:xfrm>
          <a:prstGeom prst="rect">
            <a:avLst/>
          </a:prstGeom>
        </p:spPr>
        <p:txBody>
          <a:bodyPr anchor="t" rtlCol="false" tIns="0" lIns="0" bIns="0" rIns="0">
            <a:spAutoFit/>
          </a:bodyPr>
          <a:lstStyle/>
          <a:p>
            <a:pPr algn="ctr">
              <a:lnSpc>
                <a:spcPts val="8590"/>
              </a:lnSpc>
            </a:pPr>
            <a:r>
              <a:rPr lang="en-US" sz="6507">
                <a:solidFill>
                  <a:srgbClr val="FD202F"/>
                </a:solidFill>
                <a:latin typeface="Lazydog"/>
                <a:ea typeface="Lazydog"/>
                <a:cs typeface="Lazydog"/>
                <a:sym typeface="Lazydog"/>
              </a:rPr>
              <a:t>¿QUÉ?¿CÓMO?¿POR QUÉ? </a:t>
            </a:r>
          </a:p>
          <a:p>
            <a:pPr algn="ctr">
              <a:lnSpc>
                <a:spcPts val="8590"/>
              </a:lnSpc>
            </a:pPr>
            <a:r>
              <a:rPr lang="en-US" sz="6507">
                <a:solidFill>
                  <a:srgbClr val="FD202F"/>
                </a:solidFill>
                <a:latin typeface="Lazydog"/>
                <a:ea typeface="Lazydog"/>
                <a:cs typeface="Lazydog"/>
                <a:sym typeface="Lazydog"/>
              </a:rPr>
              <a:t>¿PARA QUIÉN?</a:t>
            </a:r>
          </a:p>
        </p:txBody>
      </p:sp>
      <p:grpSp>
        <p:nvGrpSpPr>
          <p:cNvPr name="Group 11" id="11"/>
          <p:cNvGrpSpPr>
            <a:grpSpLocks noChangeAspect="true"/>
          </p:cNvGrpSpPr>
          <p:nvPr/>
        </p:nvGrpSpPr>
        <p:grpSpPr>
          <a:xfrm rot="-449250">
            <a:off x="767837" y="1373801"/>
            <a:ext cx="5686929" cy="5964957"/>
            <a:chOff x="0" y="0"/>
            <a:chExt cx="13716000" cy="14386560"/>
          </a:xfrm>
        </p:grpSpPr>
        <p:sp>
          <p:nvSpPr>
            <p:cNvPr name="Freeform 12" id="12"/>
            <p:cNvSpPr/>
            <p:nvPr/>
          </p:nvSpPr>
          <p:spPr>
            <a:xfrm flipH="false" flipV="false" rot="0">
              <a:off x="1430020" y="726440"/>
              <a:ext cx="11457940" cy="10681970"/>
            </a:xfrm>
            <a:custGeom>
              <a:avLst/>
              <a:gdLst/>
              <a:ahLst/>
              <a:cxnLst/>
              <a:rect r="r" b="b" t="t" l="l"/>
              <a:pathLst>
                <a:path h="10681970" w="11457940">
                  <a:moveTo>
                    <a:pt x="11457940" y="10681970"/>
                  </a:moveTo>
                  <a:lnTo>
                    <a:pt x="0" y="10681970"/>
                  </a:lnTo>
                  <a:lnTo>
                    <a:pt x="0" y="0"/>
                  </a:lnTo>
                  <a:lnTo>
                    <a:pt x="11456669" y="0"/>
                  </a:lnTo>
                  <a:lnTo>
                    <a:pt x="11456669" y="10681970"/>
                  </a:lnTo>
                  <a:lnTo>
                    <a:pt x="11457940" y="10681970"/>
                  </a:lnTo>
                  <a:close/>
                </a:path>
              </a:pathLst>
            </a:custGeom>
            <a:blipFill>
              <a:blip r:embed="rId3"/>
              <a:stretch>
                <a:fillRect l="0" t="-3632" r="0" b="-3632"/>
              </a:stretch>
            </a:blipFill>
          </p:spPr>
        </p:sp>
        <p:sp>
          <p:nvSpPr>
            <p:cNvPr name="Freeform 13" id="13"/>
            <p:cNvSpPr/>
            <p:nvPr/>
          </p:nvSpPr>
          <p:spPr>
            <a:xfrm flipH="false" flipV="false" rot="0">
              <a:off x="0" y="0"/>
              <a:ext cx="13716000" cy="14386561"/>
            </a:xfrm>
            <a:custGeom>
              <a:avLst/>
              <a:gdLst/>
              <a:ahLst/>
              <a:cxnLst/>
              <a:rect r="r" b="b" t="t" l="l"/>
              <a:pathLst>
                <a:path h="14386561" w="13716000">
                  <a:moveTo>
                    <a:pt x="13716000" y="14386561"/>
                  </a:moveTo>
                  <a:lnTo>
                    <a:pt x="0" y="14386561"/>
                  </a:lnTo>
                  <a:lnTo>
                    <a:pt x="0" y="0"/>
                  </a:lnTo>
                  <a:lnTo>
                    <a:pt x="13716000" y="0"/>
                  </a:lnTo>
                  <a:lnTo>
                    <a:pt x="13716000" y="14386561"/>
                  </a:lnTo>
                  <a:close/>
                </a:path>
              </a:pathLst>
            </a:custGeom>
            <a:blipFill>
              <a:blip r:embed="rId4"/>
              <a:stretch>
                <a:fillRect l="-412" t="0" r="-412" b="0"/>
              </a:stretch>
            </a:blipFill>
          </p:spPr>
        </p:sp>
      </p:grpSp>
      <p:sp>
        <p:nvSpPr>
          <p:cNvPr name="Freeform 14" id="14"/>
          <p:cNvSpPr/>
          <p:nvPr/>
        </p:nvSpPr>
        <p:spPr>
          <a:xfrm flipH="false" flipV="false" rot="0">
            <a:off x="2829860" y="5883949"/>
            <a:ext cx="3336729" cy="4114800"/>
          </a:xfrm>
          <a:custGeom>
            <a:avLst/>
            <a:gdLst/>
            <a:ahLst/>
            <a:cxnLst/>
            <a:rect r="r" b="b" t="t" l="l"/>
            <a:pathLst>
              <a:path h="4114800" w="3336729">
                <a:moveTo>
                  <a:pt x="0" y="0"/>
                </a:moveTo>
                <a:lnTo>
                  <a:pt x="3336728" y="0"/>
                </a:lnTo>
                <a:lnTo>
                  <a:pt x="333672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5273649" y="1534182"/>
            <a:ext cx="3903188" cy="390318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99174" y="0"/>
                  </a:moveTo>
                  <a:lnTo>
                    <a:pt x="713626" y="0"/>
                  </a:lnTo>
                  <a:cubicBezTo>
                    <a:pt x="768398" y="0"/>
                    <a:pt x="812800" y="44402"/>
                    <a:pt x="812800" y="99174"/>
                  </a:cubicBezTo>
                  <a:lnTo>
                    <a:pt x="812800" y="713626"/>
                  </a:lnTo>
                  <a:cubicBezTo>
                    <a:pt x="812800" y="768398"/>
                    <a:pt x="768398" y="812800"/>
                    <a:pt x="713626" y="812800"/>
                  </a:cubicBezTo>
                  <a:lnTo>
                    <a:pt x="99174" y="812800"/>
                  </a:lnTo>
                  <a:cubicBezTo>
                    <a:pt x="44402" y="812800"/>
                    <a:pt x="0" y="768398"/>
                    <a:pt x="0" y="713626"/>
                  </a:cubicBezTo>
                  <a:lnTo>
                    <a:pt x="0" y="99174"/>
                  </a:lnTo>
                  <a:cubicBezTo>
                    <a:pt x="0" y="44402"/>
                    <a:pt x="44402" y="0"/>
                    <a:pt x="99174" y="0"/>
                  </a:cubicBezTo>
                  <a:close/>
                </a:path>
              </a:pathLst>
            </a:custGeom>
            <a:solidFill>
              <a:srgbClr val="FF7BAC"/>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9284902" y="1534182"/>
            <a:ext cx="3903188" cy="390318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99174" y="0"/>
                  </a:moveTo>
                  <a:lnTo>
                    <a:pt x="713626" y="0"/>
                  </a:lnTo>
                  <a:cubicBezTo>
                    <a:pt x="768398" y="0"/>
                    <a:pt x="812800" y="44402"/>
                    <a:pt x="812800" y="99174"/>
                  </a:cubicBezTo>
                  <a:lnTo>
                    <a:pt x="812800" y="713626"/>
                  </a:lnTo>
                  <a:cubicBezTo>
                    <a:pt x="812800" y="768398"/>
                    <a:pt x="768398" y="812800"/>
                    <a:pt x="713626" y="812800"/>
                  </a:cubicBezTo>
                  <a:lnTo>
                    <a:pt x="99174" y="812800"/>
                  </a:lnTo>
                  <a:cubicBezTo>
                    <a:pt x="44402" y="812800"/>
                    <a:pt x="0" y="768398"/>
                    <a:pt x="0" y="713626"/>
                  </a:cubicBezTo>
                  <a:lnTo>
                    <a:pt x="0" y="99174"/>
                  </a:lnTo>
                  <a:cubicBezTo>
                    <a:pt x="0" y="44402"/>
                    <a:pt x="44402" y="0"/>
                    <a:pt x="99174" y="0"/>
                  </a:cubicBezTo>
                  <a:close/>
                </a:path>
              </a:pathLst>
            </a:custGeom>
            <a:solidFill>
              <a:srgbClr val="FF7BAC"/>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2800"/>
                </a:lnSpc>
              </a:pPr>
            </a:p>
            <a:p>
              <a:pPr algn="l">
                <a:lnSpc>
                  <a:spcPts val="2100"/>
                </a:lnSpc>
              </a:pPr>
            </a:p>
          </p:txBody>
        </p:sp>
      </p:grpSp>
      <p:grpSp>
        <p:nvGrpSpPr>
          <p:cNvPr name="Group 8" id="8"/>
          <p:cNvGrpSpPr/>
          <p:nvPr/>
        </p:nvGrpSpPr>
        <p:grpSpPr>
          <a:xfrm rot="0">
            <a:off x="5273649" y="5539597"/>
            <a:ext cx="3903188" cy="390318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99174" y="0"/>
                  </a:moveTo>
                  <a:lnTo>
                    <a:pt x="713626" y="0"/>
                  </a:lnTo>
                  <a:cubicBezTo>
                    <a:pt x="768398" y="0"/>
                    <a:pt x="812800" y="44402"/>
                    <a:pt x="812800" y="99174"/>
                  </a:cubicBezTo>
                  <a:lnTo>
                    <a:pt x="812800" y="713626"/>
                  </a:lnTo>
                  <a:cubicBezTo>
                    <a:pt x="812800" y="768398"/>
                    <a:pt x="768398" y="812800"/>
                    <a:pt x="713626" y="812800"/>
                  </a:cubicBezTo>
                  <a:lnTo>
                    <a:pt x="99174" y="812800"/>
                  </a:lnTo>
                  <a:cubicBezTo>
                    <a:pt x="44402" y="812800"/>
                    <a:pt x="0" y="768398"/>
                    <a:pt x="0" y="713626"/>
                  </a:cubicBezTo>
                  <a:lnTo>
                    <a:pt x="0" y="99174"/>
                  </a:lnTo>
                  <a:cubicBezTo>
                    <a:pt x="0" y="44402"/>
                    <a:pt x="44402" y="0"/>
                    <a:pt x="99174" y="0"/>
                  </a:cubicBezTo>
                  <a:close/>
                </a:path>
              </a:pathLst>
            </a:custGeom>
            <a:solidFill>
              <a:srgbClr val="FF7BAC"/>
            </a:solidFill>
          </p:spPr>
        </p:sp>
        <p:sp>
          <p:nvSpPr>
            <p:cNvPr name="TextBox 10" id="10"/>
            <p:cNvSpPr txBox="true"/>
            <p:nvPr/>
          </p:nvSpPr>
          <p:spPr>
            <a:xfrm>
              <a:off x="0" y="-57150"/>
              <a:ext cx="812800" cy="869950"/>
            </a:xfrm>
            <a:prstGeom prst="rect">
              <a:avLst/>
            </a:prstGeom>
          </p:spPr>
          <p:txBody>
            <a:bodyPr anchor="ctr" rtlCol="false" tIns="50800" lIns="50800" bIns="50800" rIns="50800"/>
            <a:lstStyle/>
            <a:p>
              <a:pPr algn="ctr">
                <a:lnSpc>
                  <a:spcPts val="2800"/>
                </a:lnSpc>
              </a:pPr>
            </a:p>
          </p:txBody>
        </p:sp>
      </p:grpSp>
      <p:grpSp>
        <p:nvGrpSpPr>
          <p:cNvPr name="Group 11" id="11"/>
          <p:cNvGrpSpPr/>
          <p:nvPr/>
        </p:nvGrpSpPr>
        <p:grpSpPr>
          <a:xfrm rot="0">
            <a:off x="9284902" y="5539597"/>
            <a:ext cx="3903188" cy="390318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99174" y="0"/>
                  </a:moveTo>
                  <a:lnTo>
                    <a:pt x="713626" y="0"/>
                  </a:lnTo>
                  <a:cubicBezTo>
                    <a:pt x="768398" y="0"/>
                    <a:pt x="812800" y="44402"/>
                    <a:pt x="812800" y="99174"/>
                  </a:cubicBezTo>
                  <a:lnTo>
                    <a:pt x="812800" y="713626"/>
                  </a:lnTo>
                  <a:cubicBezTo>
                    <a:pt x="812800" y="768398"/>
                    <a:pt x="768398" y="812800"/>
                    <a:pt x="713626" y="812800"/>
                  </a:cubicBezTo>
                  <a:lnTo>
                    <a:pt x="99174" y="812800"/>
                  </a:lnTo>
                  <a:cubicBezTo>
                    <a:pt x="44402" y="812800"/>
                    <a:pt x="0" y="768398"/>
                    <a:pt x="0" y="713626"/>
                  </a:cubicBezTo>
                  <a:lnTo>
                    <a:pt x="0" y="99174"/>
                  </a:lnTo>
                  <a:cubicBezTo>
                    <a:pt x="0" y="44402"/>
                    <a:pt x="44402" y="0"/>
                    <a:pt x="99174" y="0"/>
                  </a:cubicBezTo>
                  <a:close/>
                </a:path>
              </a:pathLst>
            </a:custGeom>
            <a:solidFill>
              <a:srgbClr val="FF7BAC"/>
            </a:solidFill>
          </p:spPr>
        </p:sp>
        <p:sp>
          <p:nvSpPr>
            <p:cNvPr name="TextBox 13" id="13"/>
            <p:cNvSpPr txBox="true"/>
            <p:nvPr/>
          </p:nvSpPr>
          <p:spPr>
            <a:xfrm>
              <a:off x="0" y="-57150"/>
              <a:ext cx="812800" cy="869950"/>
            </a:xfrm>
            <a:prstGeom prst="rect">
              <a:avLst/>
            </a:prstGeom>
          </p:spPr>
          <p:txBody>
            <a:bodyPr anchor="ctr" rtlCol="false" tIns="50800" lIns="50800" bIns="50800" rIns="50800"/>
            <a:lstStyle/>
            <a:p>
              <a:pPr algn="ctr">
                <a:lnSpc>
                  <a:spcPts val="2800"/>
                </a:lnSpc>
              </a:pPr>
            </a:p>
          </p:txBody>
        </p:sp>
      </p:grpSp>
      <p:sp>
        <p:nvSpPr>
          <p:cNvPr name="TextBox 14" id="14"/>
          <p:cNvSpPr txBox="true"/>
          <p:nvPr/>
        </p:nvSpPr>
        <p:spPr>
          <a:xfrm rot="0">
            <a:off x="1047750" y="5240725"/>
            <a:ext cx="4069338" cy="457857"/>
          </a:xfrm>
          <a:prstGeom prst="rect">
            <a:avLst/>
          </a:prstGeom>
        </p:spPr>
        <p:txBody>
          <a:bodyPr anchor="t" rtlCol="false" tIns="0" lIns="0" bIns="0" rIns="0">
            <a:spAutoFit/>
          </a:bodyPr>
          <a:lstStyle/>
          <a:p>
            <a:pPr algn="ctr" marL="0" indent="0" lvl="0">
              <a:lnSpc>
                <a:spcPts val="3743"/>
              </a:lnSpc>
              <a:spcBef>
                <a:spcPct val="0"/>
              </a:spcBef>
            </a:pPr>
            <a:r>
              <a:rPr lang="en-US" sz="2673">
                <a:solidFill>
                  <a:srgbClr val="9E0540"/>
                </a:solidFill>
                <a:latin typeface="Lazydog"/>
                <a:ea typeface="Lazydog"/>
                <a:cs typeface="Lazydog"/>
                <a:sym typeface="Lazydog"/>
              </a:rPr>
              <a:t>baja satisfacción</a:t>
            </a:r>
          </a:p>
        </p:txBody>
      </p:sp>
      <p:sp>
        <p:nvSpPr>
          <p:cNvPr name="TextBox 15" id="15"/>
          <p:cNvSpPr txBox="true"/>
          <p:nvPr/>
        </p:nvSpPr>
        <p:spPr>
          <a:xfrm rot="0">
            <a:off x="13326387" y="5240725"/>
            <a:ext cx="4069338" cy="457857"/>
          </a:xfrm>
          <a:prstGeom prst="rect">
            <a:avLst/>
          </a:prstGeom>
        </p:spPr>
        <p:txBody>
          <a:bodyPr anchor="t" rtlCol="false" tIns="0" lIns="0" bIns="0" rIns="0">
            <a:spAutoFit/>
          </a:bodyPr>
          <a:lstStyle/>
          <a:p>
            <a:pPr algn="ctr" marL="0" indent="0" lvl="0">
              <a:lnSpc>
                <a:spcPts val="3743"/>
              </a:lnSpc>
              <a:spcBef>
                <a:spcPct val="0"/>
              </a:spcBef>
            </a:pPr>
            <a:r>
              <a:rPr lang="en-US" sz="2673">
                <a:solidFill>
                  <a:srgbClr val="9E0540"/>
                </a:solidFill>
                <a:latin typeface="Lazydog"/>
                <a:ea typeface="Lazydog"/>
                <a:cs typeface="Lazydog"/>
                <a:sym typeface="Lazydog"/>
              </a:rPr>
              <a:t>alta satisfacción</a:t>
            </a:r>
          </a:p>
        </p:txBody>
      </p:sp>
      <p:sp>
        <p:nvSpPr>
          <p:cNvPr name="TextBox 16" id="16"/>
          <p:cNvSpPr txBox="true"/>
          <p:nvPr/>
        </p:nvSpPr>
        <p:spPr>
          <a:xfrm rot="-189389">
            <a:off x="7116087" y="9573609"/>
            <a:ext cx="4069338" cy="457857"/>
          </a:xfrm>
          <a:prstGeom prst="rect">
            <a:avLst/>
          </a:prstGeom>
        </p:spPr>
        <p:txBody>
          <a:bodyPr anchor="t" rtlCol="false" tIns="0" lIns="0" bIns="0" rIns="0">
            <a:spAutoFit/>
          </a:bodyPr>
          <a:lstStyle/>
          <a:p>
            <a:pPr algn="ctr" marL="0" indent="0" lvl="0">
              <a:lnSpc>
                <a:spcPts val="3743"/>
              </a:lnSpc>
              <a:spcBef>
                <a:spcPct val="0"/>
              </a:spcBef>
            </a:pPr>
            <a:r>
              <a:rPr lang="en-US" sz="2673">
                <a:solidFill>
                  <a:srgbClr val="9E0540"/>
                </a:solidFill>
                <a:latin typeface="Lazydog"/>
                <a:ea typeface="Lazydog"/>
                <a:cs typeface="Lazydog"/>
                <a:sym typeface="Lazydog"/>
              </a:rPr>
              <a:t>bajo compromiso </a:t>
            </a:r>
          </a:p>
        </p:txBody>
      </p:sp>
      <p:sp>
        <p:nvSpPr>
          <p:cNvPr name="TextBox 17" id="17"/>
          <p:cNvSpPr txBox="true"/>
          <p:nvPr/>
        </p:nvSpPr>
        <p:spPr>
          <a:xfrm rot="0">
            <a:off x="7694863" y="971550"/>
            <a:ext cx="3124371" cy="457857"/>
          </a:xfrm>
          <a:prstGeom prst="rect">
            <a:avLst/>
          </a:prstGeom>
        </p:spPr>
        <p:txBody>
          <a:bodyPr anchor="t" rtlCol="false" tIns="0" lIns="0" bIns="0" rIns="0">
            <a:spAutoFit/>
          </a:bodyPr>
          <a:lstStyle/>
          <a:p>
            <a:pPr algn="ctr">
              <a:lnSpc>
                <a:spcPts val="3743"/>
              </a:lnSpc>
              <a:spcBef>
                <a:spcPct val="0"/>
              </a:spcBef>
            </a:pPr>
            <a:r>
              <a:rPr lang="en-US" sz="2673">
                <a:solidFill>
                  <a:srgbClr val="9E0540"/>
                </a:solidFill>
                <a:latin typeface="Lazydog"/>
                <a:ea typeface="Lazydog"/>
                <a:cs typeface="Lazydog"/>
                <a:sym typeface="Lazydog"/>
              </a:rPr>
              <a:t>ALTO COMPROMISO </a:t>
            </a:r>
          </a:p>
        </p:txBody>
      </p:sp>
      <p:sp>
        <p:nvSpPr>
          <p:cNvPr name="TextBox 18" id="18"/>
          <p:cNvSpPr txBox="true"/>
          <p:nvPr/>
        </p:nvSpPr>
        <p:spPr>
          <a:xfrm rot="0">
            <a:off x="5273649" y="2360179"/>
            <a:ext cx="3792742" cy="2622323"/>
          </a:xfrm>
          <a:prstGeom prst="rect">
            <a:avLst/>
          </a:prstGeom>
        </p:spPr>
        <p:txBody>
          <a:bodyPr anchor="t" rtlCol="false" tIns="0" lIns="0" bIns="0" rIns="0">
            <a:spAutoFit/>
          </a:bodyPr>
          <a:lstStyle/>
          <a:p>
            <a:pPr algn="ctr">
              <a:lnSpc>
                <a:spcPts val="2994"/>
              </a:lnSpc>
            </a:pPr>
            <a:r>
              <a:rPr lang="en-US" sz="2139">
                <a:solidFill>
                  <a:srgbClr val="FFD25F"/>
                </a:solidFill>
                <a:latin typeface="Lazydog"/>
                <a:ea typeface="Lazydog"/>
                <a:cs typeface="Lazydog"/>
                <a:sym typeface="Lazydog"/>
              </a:rPr>
              <a:t>EL DIESEL EFICIENTE </a:t>
            </a:r>
          </a:p>
          <a:p>
            <a:pPr algn="ctr">
              <a:lnSpc>
                <a:spcPts val="2994"/>
              </a:lnSpc>
            </a:pPr>
            <a:r>
              <a:rPr lang="en-US" sz="2139">
                <a:solidFill>
                  <a:srgbClr val="FFD25F"/>
                </a:solidFill>
                <a:latin typeface="Lazydog"/>
                <a:ea typeface="Lazydog"/>
                <a:cs typeface="Lazydog"/>
                <a:sym typeface="Lazydog"/>
              </a:rPr>
              <a:t>(RIESGO SILENCIOSO)</a:t>
            </a:r>
          </a:p>
          <a:p>
            <a:pPr algn="ctr">
              <a:lnSpc>
                <a:spcPts val="2994"/>
              </a:lnSpc>
            </a:pPr>
          </a:p>
          <a:p>
            <a:pPr algn="ctr">
              <a:lnSpc>
                <a:spcPts val="2994"/>
              </a:lnSpc>
            </a:pPr>
          </a:p>
          <a:p>
            <a:pPr algn="ctr">
              <a:lnSpc>
                <a:spcPts val="2994"/>
              </a:lnSpc>
            </a:pPr>
          </a:p>
          <a:p>
            <a:pPr algn="ctr">
              <a:lnSpc>
                <a:spcPts val="2994"/>
              </a:lnSpc>
              <a:spcBef>
                <a:spcPct val="0"/>
              </a:spcBef>
            </a:pPr>
            <a:r>
              <a:rPr lang="en-US" sz="2139">
                <a:solidFill>
                  <a:srgbClr val="FFD25F"/>
                </a:solidFill>
                <a:latin typeface="Lazydog"/>
                <a:ea typeface="Lazydog"/>
                <a:cs typeface="Lazydog"/>
                <a:sym typeface="Lazydog"/>
              </a:rPr>
              <a:t>ALTO COMPROMISO </a:t>
            </a:r>
          </a:p>
          <a:p>
            <a:pPr algn="ctr">
              <a:lnSpc>
                <a:spcPts val="2994"/>
              </a:lnSpc>
            </a:pPr>
            <a:r>
              <a:rPr lang="en-US" sz="2139">
                <a:solidFill>
                  <a:srgbClr val="FFD25F"/>
                </a:solidFill>
                <a:latin typeface="Lazydog"/>
                <a:ea typeface="Lazydog"/>
                <a:cs typeface="Lazydog"/>
                <a:sym typeface="Lazydog"/>
              </a:rPr>
              <a:t>+ BAJA SATISFACCIÓN</a:t>
            </a:r>
          </a:p>
        </p:txBody>
      </p:sp>
      <p:sp>
        <p:nvSpPr>
          <p:cNvPr name="TextBox 19" id="19"/>
          <p:cNvSpPr txBox="true"/>
          <p:nvPr/>
        </p:nvSpPr>
        <p:spPr>
          <a:xfrm rot="0">
            <a:off x="5152399" y="5867640"/>
            <a:ext cx="4035241" cy="2622323"/>
          </a:xfrm>
          <a:prstGeom prst="rect">
            <a:avLst/>
          </a:prstGeom>
        </p:spPr>
        <p:txBody>
          <a:bodyPr anchor="t" rtlCol="false" tIns="0" lIns="0" bIns="0" rIns="0">
            <a:spAutoFit/>
          </a:bodyPr>
          <a:lstStyle/>
          <a:p>
            <a:pPr algn="ctr">
              <a:lnSpc>
                <a:spcPts val="2994"/>
              </a:lnSpc>
              <a:spcBef>
                <a:spcPct val="0"/>
              </a:spcBef>
            </a:pPr>
            <a:r>
              <a:rPr lang="en-US" sz="2139">
                <a:solidFill>
                  <a:srgbClr val="FD202F"/>
                </a:solidFill>
                <a:latin typeface="Lazydog"/>
                <a:ea typeface="Lazydog"/>
                <a:cs typeface="Lazydog"/>
                <a:sym typeface="Lazydog"/>
              </a:rPr>
              <a:t>BAJO COMPROMISO </a:t>
            </a:r>
          </a:p>
          <a:p>
            <a:pPr algn="ctr">
              <a:lnSpc>
                <a:spcPts val="2994"/>
              </a:lnSpc>
              <a:spcBef>
                <a:spcPct val="0"/>
              </a:spcBef>
            </a:pPr>
            <a:r>
              <a:rPr lang="en-US" sz="2139">
                <a:solidFill>
                  <a:srgbClr val="FD202F"/>
                </a:solidFill>
                <a:latin typeface="Lazydog"/>
                <a:ea typeface="Lazydog"/>
                <a:cs typeface="Lazydog"/>
                <a:sym typeface="Lazydog"/>
              </a:rPr>
              <a:t>+ BAJA SATISFACCIÓN</a:t>
            </a:r>
          </a:p>
          <a:p>
            <a:pPr algn="ctr">
              <a:lnSpc>
                <a:spcPts val="2994"/>
              </a:lnSpc>
              <a:spcBef>
                <a:spcPct val="0"/>
              </a:spcBef>
            </a:pPr>
          </a:p>
          <a:p>
            <a:pPr algn="ctr">
              <a:lnSpc>
                <a:spcPts val="2994"/>
              </a:lnSpc>
              <a:spcBef>
                <a:spcPct val="0"/>
              </a:spcBef>
            </a:pPr>
          </a:p>
          <a:p>
            <a:pPr algn="ctr">
              <a:lnSpc>
                <a:spcPts val="2994"/>
              </a:lnSpc>
            </a:pPr>
            <a:r>
              <a:rPr lang="en-US" sz="2139">
                <a:solidFill>
                  <a:srgbClr val="FD202F"/>
                </a:solidFill>
                <a:latin typeface="Lazydog"/>
                <a:ea typeface="Lazydog"/>
                <a:cs typeface="Lazydog"/>
                <a:sym typeface="Lazydog"/>
              </a:rPr>
              <a:t>EL DESENCANTADO DESMOTIVADO (RIESGO ALTO)</a:t>
            </a:r>
          </a:p>
          <a:p>
            <a:pPr algn="ctr">
              <a:lnSpc>
                <a:spcPts val="2994"/>
              </a:lnSpc>
              <a:spcBef>
                <a:spcPct val="0"/>
              </a:spcBef>
            </a:pPr>
          </a:p>
        </p:txBody>
      </p:sp>
      <p:sp>
        <p:nvSpPr>
          <p:cNvPr name="TextBox 20" id="20"/>
          <p:cNvSpPr txBox="true"/>
          <p:nvPr/>
        </p:nvSpPr>
        <p:spPr>
          <a:xfrm rot="0">
            <a:off x="9257049" y="5867640"/>
            <a:ext cx="4069338" cy="2245386"/>
          </a:xfrm>
          <a:prstGeom prst="rect">
            <a:avLst/>
          </a:prstGeom>
        </p:spPr>
        <p:txBody>
          <a:bodyPr anchor="t" rtlCol="false" tIns="0" lIns="0" bIns="0" rIns="0">
            <a:spAutoFit/>
          </a:bodyPr>
          <a:lstStyle/>
          <a:p>
            <a:pPr algn="ctr">
              <a:lnSpc>
                <a:spcPts val="2994"/>
              </a:lnSpc>
            </a:pPr>
            <a:r>
              <a:rPr lang="en-US" sz="2139">
                <a:solidFill>
                  <a:srgbClr val="9E0540"/>
                </a:solidFill>
                <a:latin typeface="Lazydog"/>
                <a:ea typeface="Lazydog"/>
                <a:cs typeface="Lazydog"/>
                <a:sym typeface="Lazydog"/>
              </a:rPr>
              <a:t>BAJO COMPROMISO </a:t>
            </a:r>
          </a:p>
          <a:p>
            <a:pPr algn="ctr">
              <a:lnSpc>
                <a:spcPts val="2994"/>
              </a:lnSpc>
            </a:pPr>
            <a:r>
              <a:rPr lang="en-US" sz="2139">
                <a:solidFill>
                  <a:srgbClr val="9E0540"/>
                </a:solidFill>
                <a:latin typeface="Lazydog"/>
                <a:ea typeface="Lazydog"/>
                <a:cs typeface="Lazydog"/>
                <a:sym typeface="Lazydog"/>
              </a:rPr>
              <a:t>+ ALTA SATISFACCIÓN</a:t>
            </a:r>
          </a:p>
          <a:p>
            <a:pPr algn="ctr">
              <a:lnSpc>
                <a:spcPts val="2994"/>
              </a:lnSpc>
            </a:pPr>
          </a:p>
          <a:p>
            <a:pPr algn="ctr">
              <a:lnSpc>
                <a:spcPts val="2994"/>
              </a:lnSpc>
            </a:pPr>
          </a:p>
          <a:p>
            <a:pPr algn="ctr">
              <a:lnSpc>
                <a:spcPts val="2994"/>
              </a:lnSpc>
            </a:pPr>
            <a:r>
              <a:rPr lang="en-US" sz="2139">
                <a:solidFill>
                  <a:srgbClr val="9E0540"/>
                </a:solidFill>
                <a:latin typeface="Lazydog"/>
                <a:ea typeface="Lazydog"/>
                <a:cs typeface="Lazydog"/>
                <a:sym typeface="Lazydog"/>
              </a:rPr>
              <a:t>LA PEQUEÑA COHETE</a:t>
            </a:r>
          </a:p>
          <a:p>
            <a:pPr algn="ctr">
              <a:lnSpc>
                <a:spcPts val="2994"/>
              </a:lnSpc>
              <a:spcBef>
                <a:spcPct val="0"/>
              </a:spcBef>
            </a:pPr>
            <a:r>
              <a:rPr lang="en-US" sz="2139">
                <a:solidFill>
                  <a:srgbClr val="9E0540"/>
                </a:solidFill>
                <a:latin typeface="Lazydog"/>
                <a:ea typeface="Lazydog"/>
                <a:cs typeface="Lazydog"/>
                <a:sym typeface="Lazydog"/>
              </a:rPr>
              <a:t>(POTENCIALES DESERTORES)</a:t>
            </a:r>
          </a:p>
        </p:txBody>
      </p:sp>
      <p:sp>
        <p:nvSpPr>
          <p:cNvPr name="TextBox 21" id="21"/>
          <p:cNvSpPr txBox="true"/>
          <p:nvPr/>
        </p:nvSpPr>
        <p:spPr>
          <a:xfrm rot="0">
            <a:off x="9395347" y="2360179"/>
            <a:ext cx="3792742" cy="2622323"/>
          </a:xfrm>
          <a:prstGeom prst="rect">
            <a:avLst/>
          </a:prstGeom>
        </p:spPr>
        <p:txBody>
          <a:bodyPr anchor="t" rtlCol="false" tIns="0" lIns="0" bIns="0" rIns="0">
            <a:spAutoFit/>
          </a:bodyPr>
          <a:lstStyle/>
          <a:p>
            <a:pPr algn="ctr">
              <a:lnSpc>
                <a:spcPts val="2994"/>
              </a:lnSpc>
            </a:pPr>
            <a:r>
              <a:rPr lang="en-US" sz="2139">
                <a:solidFill>
                  <a:srgbClr val="59D84C"/>
                </a:solidFill>
                <a:latin typeface="Lazydog"/>
                <a:ea typeface="Lazydog"/>
                <a:cs typeface="Lazydog"/>
                <a:sym typeface="Lazydog"/>
              </a:rPr>
              <a:t>LA DISFRUTONA EXPERIMENTADA (LA IDEAL)</a:t>
            </a:r>
          </a:p>
          <a:p>
            <a:pPr algn="ctr">
              <a:lnSpc>
                <a:spcPts val="2994"/>
              </a:lnSpc>
            </a:pPr>
          </a:p>
          <a:p>
            <a:pPr algn="ctr">
              <a:lnSpc>
                <a:spcPts val="2994"/>
              </a:lnSpc>
            </a:pPr>
          </a:p>
          <a:p>
            <a:pPr algn="ctr">
              <a:lnSpc>
                <a:spcPts val="2994"/>
              </a:lnSpc>
            </a:pPr>
          </a:p>
          <a:p>
            <a:pPr algn="ctr">
              <a:lnSpc>
                <a:spcPts val="2994"/>
              </a:lnSpc>
            </a:pPr>
            <a:r>
              <a:rPr lang="en-US" sz="2139">
                <a:solidFill>
                  <a:srgbClr val="59D84C"/>
                </a:solidFill>
                <a:latin typeface="Lazydog"/>
                <a:ea typeface="Lazydog"/>
                <a:cs typeface="Lazydog"/>
                <a:sym typeface="Lazydog"/>
              </a:rPr>
              <a:t>alto compromiso </a:t>
            </a:r>
          </a:p>
          <a:p>
            <a:pPr algn="ctr">
              <a:lnSpc>
                <a:spcPts val="2994"/>
              </a:lnSpc>
            </a:pPr>
            <a:r>
              <a:rPr lang="en-US" sz="2139">
                <a:solidFill>
                  <a:srgbClr val="59D84C"/>
                </a:solidFill>
                <a:latin typeface="Lazydog"/>
                <a:ea typeface="Lazydog"/>
                <a:cs typeface="Lazydog"/>
                <a:sym typeface="Lazydog"/>
              </a:rPr>
              <a:t>+ alta satisfacción</a:t>
            </a:r>
          </a:p>
        </p:txBody>
      </p:sp>
      <p:sp>
        <p:nvSpPr>
          <p:cNvPr name="TextBox 22" id="22"/>
          <p:cNvSpPr txBox="true"/>
          <p:nvPr/>
        </p:nvSpPr>
        <p:spPr>
          <a:xfrm rot="0">
            <a:off x="13735962" y="2478156"/>
            <a:ext cx="3503298" cy="1866900"/>
          </a:xfrm>
          <a:prstGeom prst="rect">
            <a:avLst/>
          </a:prstGeom>
        </p:spPr>
        <p:txBody>
          <a:bodyPr anchor="t" rtlCol="false" tIns="0" lIns="0" bIns="0" rIns="0">
            <a:spAutoFit/>
          </a:bodyPr>
          <a:lstStyle/>
          <a:p>
            <a:pPr algn="l" marL="323850" indent="-161925" lvl="1">
              <a:lnSpc>
                <a:spcPts val="2100"/>
              </a:lnSpc>
              <a:buFont typeface="Arial"/>
              <a:buChar char="•"/>
            </a:pPr>
            <a:r>
              <a:rPr lang="en-US" sz="1500">
                <a:solidFill>
                  <a:srgbClr val="000000"/>
                </a:solidFill>
                <a:latin typeface="Lazydog"/>
                <a:ea typeface="Lazydog"/>
                <a:cs typeface="Lazydog"/>
                <a:sym typeface="Lazydog"/>
              </a:rPr>
              <a:t>RECONOCER PÚBLICAMENTE LOS LOGROS.</a:t>
            </a:r>
          </a:p>
          <a:p>
            <a:pPr algn="l" marL="323850" indent="-161925" lvl="1">
              <a:lnSpc>
                <a:spcPts val="2100"/>
              </a:lnSpc>
              <a:buFont typeface="Arial"/>
              <a:buChar char="•"/>
            </a:pPr>
            <a:r>
              <a:rPr lang="en-US" sz="1500">
                <a:solidFill>
                  <a:srgbClr val="000000"/>
                </a:solidFill>
                <a:latin typeface="Lazydog"/>
                <a:ea typeface="Lazydog"/>
                <a:cs typeface="Lazydog"/>
                <a:sym typeface="Lazydog"/>
              </a:rPr>
              <a:t>FOMENTAR OPORTUNIDADES DE DESARROLLO Y CRECIMIENTO INTERNO.</a:t>
            </a:r>
          </a:p>
          <a:p>
            <a:pPr algn="l" marL="323850" indent="-161925" lvl="1">
              <a:lnSpc>
                <a:spcPts val="2100"/>
              </a:lnSpc>
              <a:buFont typeface="Arial"/>
              <a:buChar char="•"/>
            </a:pPr>
            <a:r>
              <a:rPr lang="en-US" sz="1500">
                <a:solidFill>
                  <a:srgbClr val="000000"/>
                </a:solidFill>
                <a:latin typeface="Lazydog"/>
                <a:ea typeface="Lazydog"/>
                <a:cs typeface="Lazydog"/>
                <a:sym typeface="Lazydog"/>
              </a:rPr>
              <a:t>OFRECER BENEFICIOS PERSONALIZADOS.</a:t>
            </a:r>
          </a:p>
        </p:txBody>
      </p:sp>
      <p:sp>
        <p:nvSpPr>
          <p:cNvPr name="TextBox 23" id="23"/>
          <p:cNvSpPr txBox="true"/>
          <p:nvPr/>
        </p:nvSpPr>
        <p:spPr>
          <a:xfrm rot="0">
            <a:off x="14012078" y="1804733"/>
            <a:ext cx="2697956" cy="358775"/>
          </a:xfrm>
          <a:prstGeom prst="rect">
            <a:avLst/>
          </a:prstGeom>
        </p:spPr>
        <p:txBody>
          <a:bodyPr anchor="t" rtlCol="false" tIns="0" lIns="0" bIns="0" rIns="0">
            <a:spAutoFit/>
          </a:bodyPr>
          <a:lstStyle/>
          <a:p>
            <a:pPr algn="ctr">
              <a:lnSpc>
                <a:spcPts val="2800"/>
              </a:lnSpc>
              <a:spcBef>
                <a:spcPct val="0"/>
              </a:spcBef>
            </a:pPr>
            <a:r>
              <a:rPr lang="en-US" sz="2000">
                <a:solidFill>
                  <a:srgbClr val="59D84C"/>
                </a:solidFill>
                <a:latin typeface="Lazydog"/>
                <a:ea typeface="Lazydog"/>
                <a:cs typeface="Lazydog"/>
                <a:sym typeface="Lazydog"/>
              </a:rPr>
              <a:t> MANTENER Y MOTIVAR</a:t>
            </a:r>
          </a:p>
        </p:txBody>
      </p:sp>
      <p:sp>
        <p:nvSpPr>
          <p:cNvPr name="TextBox 24" id="24"/>
          <p:cNvSpPr txBox="true"/>
          <p:nvPr/>
        </p:nvSpPr>
        <p:spPr>
          <a:xfrm rot="0">
            <a:off x="1285729" y="2748549"/>
            <a:ext cx="3379742" cy="2133600"/>
          </a:xfrm>
          <a:prstGeom prst="rect">
            <a:avLst/>
          </a:prstGeom>
        </p:spPr>
        <p:txBody>
          <a:bodyPr anchor="t" rtlCol="false" tIns="0" lIns="0" bIns="0" rIns="0">
            <a:spAutoFit/>
          </a:bodyPr>
          <a:lstStyle/>
          <a:p>
            <a:pPr algn="l" marL="323850" indent="-161925" lvl="1">
              <a:lnSpc>
                <a:spcPts val="2100"/>
              </a:lnSpc>
              <a:buFont typeface="Arial"/>
              <a:buChar char="•"/>
            </a:pPr>
            <a:r>
              <a:rPr lang="en-US" sz="1500">
                <a:solidFill>
                  <a:srgbClr val="000000"/>
                </a:solidFill>
                <a:latin typeface="Lazydog"/>
                <a:ea typeface="Lazydog"/>
                <a:cs typeface="Lazydog"/>
                <a:sym typeface="Lazydog"/>
              </a:rPr>
              <a:t>IDENTIFICAR LAS CAUSAS DE INSATISFACCIÓN (CARGA LABORAL, CLIMA, LIDERAZGO).</a:t>
            </a:r>
          </a:p>
          <a:p>
            <a:pPr algn="l" marL="323850" indent="-161925" lvl="1">
              <a:lnSpc>
                <a:spcPts val="2100"/>
              </a:lnSpc>
              <a:buFont typeface="Arial"/>
              <a:buChar char="•"/>
            </a:pPr>
            <a:r>
              <a:rPr lang="en-US" sz="1500">
                <a:solidFill>
                  <a:srgbClr val="000000"/>
                </a:solidFill>
                <a:latin typeface="Lazydog"/>
                <a:ea typeface="Lazydog"/>
                <a:cs typeface="Lazydog"/>
                <a:sym typeface="Lazydog"/>
              </a:rPr>
              <a:t>PROVEER HERRAMIENTAS PARA EQUILIBRAR LA CARGA Y GENERAR UN MEJOR AMBIENTE.</a:t>
            </a:r>
          </a:p>
          <a:p>
            <a:pPr algn="l" marL="323850" indent="-161925" lvl="1">
              <a:lnSpc>
                <a:spcPts val="2100"/>
              </a:lnSpc>
              <a:buFont typeface="Arial"/>
              <a:buChar char="•"/>
            </a:pPr>
            <a:r>
              <a:rPr lang="en-US" sz="1500">
                <a:solidFill>
                  <a:srgbClr val="000000"/>
                </a:solidFill>
                <a:latin typeface="Lazydog"/>
                <a:ea typeface="Lazydog"/>
                <a:cs typeface="Lazydog"/>
                <a:sym typeface="Lazydog"/>
              </a:rPr>
              <a:t>RECOMPENSAR EL COMPROMISO CON INCENTIVOS TANGIBLES.</a:t>
            </a:r>
          </a:p>
        </p:txBody>
      </p:sp>
      <p:sp>
        <p:nvSpPr>
          <p:cNvPr name="TextBox 25" id="25"/>
          <p:cNvSpPr txBox="true"/>
          <p:nvPr/>
        </p:nvSpPr>
        <p:spPr>
          <a:xfrm rot="0">
            <a:off x="1368630" y="2125408"/>
            <a:ext cx="2877741" cy="355242"/>
          </a:xfrm>
          <a:prstGeom prst="rect">
            <a:avLst/>
          </a:prstGeom>
        </p:spPr>
        <p:txBody>
          <a:bodyPr anchor="t" rtlCol="false" tIns="0" lIns="0" bIns="0" rIns="0">
            <a:spAutoFit/>
          </a:bodyPr>
          <a:lstStyle/>
          <a:p>
            <a:pPr algn="ctr">
              <a:lnSpc>
                <a:spcPts val="2994"/>
              </a:lnSpc>
              <a:spcBef>
                <a:spcPct val="0"/>
              </a:spcBef>
            </a:pPr>
            <a:r>
              <a:rPr lang="en-US" sz="2139">
                <a:solidFill>
                  <a:srgbClr val="FFD25F"/>
                </a:solidFill>
                <a:latin typeface="Lazydog"/>
                <a:ea typeface="Lazydog"/>
                <a:cs typeface="Lazydog"/>
                <a:sym typeface="Lazydog"/>
              </a:rPr>
              <a:t>ESCUCHAR Y AJUSTAR. </a:t>
            </a:r>
          </a:p>
        </p:txBody>
      </p:sp>
      <p:sp>
        <p:nvSpPr>
          <p:cNvPr name="TextBox 26" id="26"/>
          <p:cNvSpPr txBox="true"/>
          <p:nvPr/>
        </p:nvSpPr>
        <p:spPr>
          <a:xfrm rot="0">
            <a:off x="1047750" y="7800099"/>
            <a:ext cx="3617721" cy="1066800"/>
          </a:xfrm>
          <a:prstGeom prst="rect">
            <a:avLst/>
          </a:prstGeom>
        </p:spPr>
        <p:txBody>
          <a:bodyPr anchor="t" rtlCol="false" tIns="0" lIns="0" bIns="0" rIns="0">
            <a:spAutoFit/>
          </a:bodyPr>
          <a:lstStyle/>
          <a:p>
            <a:pPr algn="l" marL="323850" indent="-161925" lvl="1">
              <a:lnSpc>
                <a:spcPts val="2100"/>
              </a:lnSpc>
              <a:buFont typeface="Arial"/>
              <a:buChar char="•"/>
            </a:pPr>
            <a:r>
              <a:rPr lang="en-US" sz="1500">
                <a:solidFill>
                  <a:srgbClr val="000000"/>
                </a:solidFill>
                <a:latin typeface="Lazydog"/>
                <a:ea typeface="Lazydog"/>
                <a:cs typeface="Lazydog"/>
                <a:sym typeface="Lazydog"/>
              </a:rPr>
              <a:t>¿ES UNA SITUACIÓN REVERSIBLE?</a:t>
            </a:r>
          </a:p>
          <a:p>
            <a:pPr algn="l" marL="323850" indent="-161925" lvl="1">
              <a:lnSpc>
                <a:spcPts val="2100"/>
              </a:lnSpc>
              <a:buFont typeface="Arial"/>
              <a:buChar char="•"/>
            </a:pPr>
            <a:r>
              <a:rPr lang="en-US" sz="1500">
                <a:solidFill>
                  <a:srgbClr val="000000"/>
                </a:solidFill>
                <a:latin typeface="Lazydog"/>
                <a:ea typeface="Lazydog"/>
                <a:cs typeface="Lazydog"/>
                <a:sym typeface="Lazydog"/>
              </a:rPr>
              <a:t>TRABAJAR EN PLANES DE ACCIÓN ESPECÍFICOS O TRANSICIÓN SI NO HAY MEJORA. </a:t>
            </a:r>
          </a:p>
        </p:txBody>
      </p:sp>
      <p:sp>
        <p:nvSpPr>
          <p:cNvPr name="TextBox 27" id="27"/>
          <p:cNvSpPr txBox="true"/>
          <p:nvPr/>
        </p:nvSpPr>
        <p:spPr>
          <a:xfrm rot="0">
            <a:off x="1232077" y="7114813"/>
            <a:ext cx="3249067" cy="355242"/>
          </a:xfrm>
          <a:prstGeom prst="rect">
            <a:avLst/>
          </a:prstGeom>
        </p:spPr>
        <p:txBody>
          <a:bodyPr anchor="t" rtlCol="false" tIns="0" lIns="0" bIns="0" rIns="0">
            <a:spAutoFit/>
          </a:bodyPr>
          <a:lstStyle/>
          <a:p>
            <a:pPr algn="ctr">
              <a:lnSpc>
                <a:spcPts val="2994"/>
              </a:lnSpc>
              <a:spcBef>
                <a:spcPct val="0"/>
              </a:spcBef>
            </a:pPr>
            <a:r>
              <a:rPr lang="en-US" sz="2139">
                <a:solidFill>
                  <a:srgbClr val="FD202F"/>
                </a:solidFill>
                <a:latin typeface="Lazydog"/>
                <a:ea typeface="Lazydog"/>
                <a:cs typeface="Lazydog"/>
                <a:sym typeface="Lazydog"/>
              </a:rPr>
              <a:t>RENOVAR O REEMPLAZAR.</a:t>
            </a:r>
          </a:p>
        </p:txBody>
      </p:sp>
      <p:sp>
        <p:nvSpPr>
          <p:cNvPr name="TextBox 28" id="28"/>
          <p:cNvSpPr txBox="true"/>
          <p:nvPr/>
        </p:nvSpPr>
        <p:spPr>
          <a:xfrm rot="0">
            <a:off x="13753266" y="6369671"/>
            <a:ext cx="3215580" cy="355242"/>
          </a:xfrm>
          <a:prstGeom prst="rect">
            <a:avLst/>
          </a:prstGeom>
        </p:spPr>
        <p:txBody>
          <a:bodyPr anchor="t" rtlCol="false" tIns="0" lIns="0" bIns="0" rIns="0">
            <a:spAutoFit/>
          </a:bodyPr>
          <a:lstStyle/>
          <a:p>
            <a:pPr algn="ctr">
              <a:lnSpc>
                <a:spcPts val="2994"/>
              </a:lnSpc>
              <a:spcBef>
                <a:spcPct val="0"/>
              </a:spcBef>
            </a:pPr>
            <a:r>
              <a:rPr lang="en-US" sz="2139">
                <a:solidFill>
                  <a:srgbClr val="F66C72"/>
                </a:solidFill>
                <a:latin typeface="Lazydog"/>
                <a:ea typeface="Lazydog"/>
                <a:cs typeface="Lazydog"/>
                <a:sym typeface="Lazydog"/>
              </a:rPr>
              <a:t>VINCULAR AL PROPÓSITO.</a:t>
            </a:r>
          </a:p>
        </p:txBody>
      </p:sp>
      <p:sp>
        <p:nvSpPr>
          <p:cNvPr name="TextBox 29" id="29"/>
          <p:cNvSpPr txBox="true"/>
          <p:nvPr/>
        </p:nvSpPr>
        <p:spPr>
          <a:xfrm rot="0">
            <a:off x="13735962" y="7039238"/>
            <a:ext cx="3944533" cy="1866900"/>
          </a:xfrm>
          <a:prstGeom prst="rect">
            <a:avLst/>
          </a:prstGeom>
        </p:spPr>
        <p:txBody>
          <a:bodyPr anchor="t" rtlCol="false" tIns="0" lIns="0" bIns="0" rIns="0">
            <a:spAutoFit/>
          </a:bodyPr>
          <a:lstStyle/>
          <a:p>
            <a:pPr algn="l" marL="323850" indent="-161925" lvl="1">
              <a:lnSpc>
                <a:spcPts val="2100"/>
              </a:lnSpc>
              <a:buFont typeface="Arial"/>
              <a:buChar char="•"/>
            </a:pPr>
            <a:r>
              <a:rPr lang="en-US" sz="1500">
                <a:solidFill>
                  <a:srgbClr val="000000"/>
                </a:solidFill>
                <a:latin typeface="Lazydog"/>
                <a:ea typeface="Lazydog"/>
                <a:cs typeface="Lazydog"/>
                <a:sym typeface="Lazydog"/>
              </a:rPr>
              <a:t>COMUNICAR LA VISIÓN Y MISIÓN DE LA EMPRESA.</a:t>
            </a:r>
          </a:p>
          <a:p>
            <a:pPr algn="l" marL="323850" indent="-161925" lvl="1">
              <a:lnSpc>
                <a:spcPts val="2100"/>
              </a:lnSpc>
              <a:buFont typeface="Arial"/>
              <a:buChar char="•"/>
            </a:pPr>
            <a:r>
              <a:rPr lang="en-US" sz="1500">
                <a:solidFill>
                  <a:srgbClr val="000000"/>
                </a:solidFill>
                <a:latin typeface="Lazydog"/>
                <a:ea typeface="Lazydog"/>
                <a:cs typeface="Lazydog"/>
                <a:sym typeface="Lazydog"/>
              </a:rPr>
              <a:t>CREAR UN PLAN DE CARRERA CLARO PARA CONECTAR OBJETIVOS PERSONALES CON LOS CORPORATIVOS.</a:t>
            </a:r>
          </a:p>
          <a:p>
            <a:pPr algn="l" marL="323850" indent="-161925" lvl="1">
              <a:lnSpc>
                <a:spcPts val="2100"/>
              </a:lnSpc>
              <a:buFont typeface="Arial"/>
              <a:buChar char="•"/>
            </a:pPr>
            <a:r>
              <a:rPr lang="en-US" sz="1500">
                <a:solidFill>
                  <a:srgbClr val="000000"/>
                </a:solidFill>
                <a:latin typeface="Lazydog"/>
                <a:ea typeface="Lazydog"/>
                <a:cs typeface="Lazydog"/>
                <a:sym typeface="Lazydog"/>
              </a:rPr>
              <a:t>INTEGRARLXS EN PROYECTOS DONDE PUEDAN IMPACTAR DIRECTAMENTE.</a:t>
            </a:r>
          </a:p>
        </p:txBody>
      </p:sp>
      <p:sp>
        <p:nvSpPr>
          <p:cNvPr name="TextBox 30" id="30"/>
          <p:cNvSpPr txBox="true"/>
          <p:nvPr/>
        </p:nvSpPr>
        <p:spPr>
          <a:xfrm rot="0">
            <a:off x="1688847" y="139700"/>
            <a:ext cx="15412999" cy="533400"/>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FD202F"/>
                </a:solidFill>
                <a:latin typeface="Lazydog"/>
                <a:ea typeface="Lazydog"/>
                <a:cs typeface="Lazydog"/>
                <a:sym typeface="Lazydog"/>
              </a:rPr>
              <a:t>mapping de posicionamiento de arquetipos: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DD2E3"/>
        </a:solidFill>
      </p:bgPr>
    </p:bg>
    <p:spTree>
      <p:nvGrpSpPr>
        <p:cNvPr id="1" name=""/>
        <p:cNvGrpSpPr/>
        <p:nvPr/>
      </p:nvGrpSpPr>
      <p:grpSpPr>
        <a:xfrm>
          <a:off x="0" y="0"/>
          <a:ext cx="0" cy="0"/>
          <a:chOff x="0" y="0"/>
          <a:chExt cx="0" cy="0"/>
        </a:xfrm>
      </p:grpSpPr>
      <p:sp>
        <p:nvSpPr>
          <p:cNvPr name="Freeform 2" id="2"/>
          <p:cNvSpPr/>
          <p:nvPr/>
        </p:nvSpPr>
        <p:spPr>
          <a:xfrm flipH="false" flipV="false" rot="-391122">
            <a:off x="394481" y="2459970"/>
            <a:ext cx="17499039" cy="6554185"/>
          </a:xfrm>
          <a:custGeom>
            <a:avLst/>
            <a:gdLst/>
            <a:ahLst/>
            <a:cxnLst/>
            <a:rect r="r" b="b" t="t" l="l"/>
            <a:pathLst>
              <a:path h="6554185" w="17499039">
                <a:moveTo>
                  <a:pt x="0" y="0"/>
                </a:moveTo>
                <a:lnTo>
                  <a:pt x="17499038" y="0"/>
                </a:lnTo>
                <a:lnTo>
                  <a:pt x="17499038" y="6554186"/>
                </a:lnTo>
                <a:lnTo>
                  <a:pt x="0" y="65541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473468">
            <a:off x="1087220" y="1007345"/>
            <a:ext cx="2248309" cy="3415939"/>
          </a:xfrm>
          <a:custGeom>
            <a:avLst/>
            <a:gdLst/>
            <a:ahLst/>
            <a:cxnLst/>
            <a:rect r="r" b="b" t="t" l="l"/>
            <a:pathLst>
              <a:path h="3415939" w="2248309">
                <a:moveTo>
                  <a:pt x="0" y="0"/>
                </a:moveTo>
                <a:lnTo>
                  <a:pt x="2248309" y="0"/>
                </a:lnTo>
                <a:lnTo>
                  <a:pt x="2248309" y="3415939"/>
                </a:lnTo>
                <a:lnTo>
                  <a:pt x="0" y="34159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391122">
            <a:off x="5051895" y="819436"/>
            <a:ext cx="8636983" cy="1261109"/>
          </a:xfrm>
          <a:prstGeom prst="rect">
            <a:avLst/>
          </a:prstGeom>
        </p:spPr>
        <p:txBody>
          <a:bodyPr anchor="t" rtlCol="false" tIns="0" lIns="0" bIns="0" rIns="0">
            <a:spAutoFit/>
          </a:bodyPr>
          <a:lstStyle/>
          <a:p>
            <a:pPr algn="ctr">
              <a:lnSpc>
                <a:spcPts val="5040"/>
              </a:lnSpc>
            </a:pPr>
            <a:r>
              <a:rPr lang="en-US" sz="3600">
                <a:solidFill>
                  <a:srgbClr val="FD5895"/>
                </a:solidFill>
                <a:latin typeface="Lazydog"/>
                <a:ea typeface="Lazydog"/>
                <a:cs typeface="Lazydog"/>
                <a:sym typeface="Lazydog"/>
              </a:rPr>
              <a:t>PROPUESTAS EXTRA PARA LA RESOLVER </a:t>
            </a:r>
          </a:p>
          <a:p>
            <a:pPr algn="ctr" marL="0" indent="0" lvl="0">
              <a:lnSpc>
                <a:spcPts val="5040"/>
              </a:lnSpc>
              <a:spcBef>
                <a:spcPct val="0"/>
              </a:spcBef>
            </a:pPr>
            <a:r>
              <a:rPr lang="en-US" sz="3600">
                <a:solidFill>
                  <a:srgbClr val="FD5895"/>
                </a:solidFill>
                <a:latin typeface="Lazydog"/>
                <a:ea typeface="Lazydog"/>
                <a:cs typeface="Lazydog"/>
                <a:sym typeface="Lazydog"/>
              </a:rPr>
              <a:t>LA PROBLEMÁTICA DE LA ROTACIÓN: </a:t>
            </a:r>
          </a:p>
        </p:txBody>
      </p:sp>
      <p:sp>
        <p:nvSpPr>
          <p:cNvPr name="Freeform 5" id="5"/>
          <p:cNvSpPr/>
          <p:nvPr/>
        </p:nvSpPr>
        <p:spPr>
          <a:xfrm flipH="false" flipV="false" rot="-391122">
            <a:off x="5370662" y="3990521"/>
            <a:ext cx="642962" cy="628513"/>
          </a:xfrm>
          <a:custGeom>
            <a:avLst/>
            <a:gdLst/>
            <a:ahLst/>
            <a:cxnLst/>
            <a:rect r="r" b="b" t="t" l="l"/>
            <a:pathLst>
              <a:path h="628513" w="642962">
                <a:moveTo>
                  <a:pt x="0" y="0"/>
                </a:moveTo>
                <a:lnTo>
                  <a:pt x="642962" y="0"/>
                </a:lnTo>
                <a:lnTo>
                  <a:pt x="642962" y="628513"/>
                </a:lnTo>
                <a:lnTo>
                  <a:pt x="0" y="628513"/>
                </a:lnTo>
                <a:lnTo>
                  <a:pt x="0" y="0"/>
                </a:lnTo>
                <a:close/>
              </a:path>
            </a:pathLst>
          </a:custGeom>
          <a:blipFill>
            <a:blip r:embed="rId6">
              <a:extLst>
                <a:ext uri="{96DAC541-7B7A-43D3-8B79-37D633B846F1}">
                  <asvg:svgBlip xmlns:asvg="http://schemas.microsoft.com/office/drawing/2016/SVG/main" r:embed="rId7"/>
                </a:ext>
              </a:extLst>
            </a:blip>
            <a:stretch>
              <a:fillRect l="-69364" t="-39071" r="-70128" b="-90335"/>
            </a:stretch>
          </a:blipFill>
        </p:spPr>
      </p:sp>
      <p:sp>
        <p:nvSpPr>
          <p:cNvPr name="Freeform 6" id="6"/>
          <p:cNvSpPr/>
          <p:nvPr/>
        </p:nvSpPr>
        <p:spPr>
          <a:xfrm flipH="false" flipV="false" rot="-391122">
            <a:off x="5569137" y="5087199"/>
            <a:ext cx="642962" cy="628513"/>
          </a:xfrm>
          <a:custGeom>
            <a:avLst/>
            <a:gdLst/>
            <a:ahLst/>
            <a:cxnLst/>
            <a:rect r="r" b="b" t="t" l="l"/>
            <a:pathLst>
              <a:path h="628513" w="642962">
                <a:moveTo>
                  <a:pt x="0" y="0"/>
                </a:moveTo>
                <a:lnTo>
                  <a:pt x="642961" y="0"/>
                </a:lnTo>
                <a:lnTo>
                  <a:pt x="642961" y="628513"/>
                </a:lnTo>
                <a:lnTo>
                  <a:pt x="0" y="628513"/>
                </a:lnTo>
                <a:lnTo>
                  <a:pt x="0" y="0"/>
                </a:lnTo>
                <a:close/>
              </a:path>
            </a:pathLst>
          </a:custGeom>
          <a:blipFill>
            <a:blip r:embed="rId6">
              <a:extLst>
                <a:ext uri="{96DAC541-7B7A-43D3-8B79-37D633B846F1}">
                  <asvg:svgBlip xmlns:asvg="http://schemas.microsoft.com/office/drawing/2016/SVG/main" r:embed="rId7"/>
                </a:ext>
              </a:extLst>
            </a:blip>
            <a:stretch>
              <a:fillRect l="-69364" t="-39071" r="-70128" b="-90335"/>
            </a:stretch>
          </a:blipFill>
        </p:spPr>
      </p:sp>
      <p:sp>
        <p:nvSpPr>
          <p:cNvPr name="Freeform 7" id="7"/>
          <p:cNvSpPr/>
          <p:nvPr/>
        </p:nvSpPr>
        <p:spPr>
          <a:xfrm flipH="false" flipV="false" rot="-391122">
            <a:off x="5903399" y="6483357"/>
            <a:ext cx="642962" cy="628513"/>
          </a:xfrm>
          <a:custGeom>
            <a:avLst/>
            <a:gdLst/>
            <a:ahLst/>
            <a:cxnLst/>
            <a:rect r="r" b="b" t="t" l="l"/>
            <a:pathLst>
              <a:path h="628513" w="642962">
                <a:moveTo>
                  <a:pt x="0" y="0"/>
                </a:moveTo>
                <a:lnTo>
                  <a:pt x="642962" y="0"/>
                </a:lnTo>
                <a:lnTo>
                  <a:pt x="642962" y="628513"/>
                </a:lnTo>
                <a:lnTo>
                  <a:pt x="0" y="628513"/>
                </a:lnTo>
                <a:lnTo>
                  <a:pt x="0" y="0"/>
                </a:lnTo>
                <a:close/>
              </a:path>
            </a:pathLst>
          </a:custGeom>
          <a:blipFill>
            <a:blip r:embed="rId6">
              <a:extLst>
                <a:ext uri="{96DAC541-7B7A-43D3-8B79-37D633B846F1}">
                  <asvg:svgBlip xmlns:asvg="http://schemas.microsoft.com/office/drawing/2016/SVG/main" r:embed="rId7"/>
                </a:ext>
              </a:extLst>
            </a:blip>
            <a:stretch>
              <a:fillRect l="-69364" t="-39071" r="-70128" b="-90335"/>
            </a:stretch>
          </a:blipFill>
        </p:spPr>
      </p:sp>
      <p:sp>
        <p:nvSpPr>
          <p:cNvPr name="TextBox 8" id="8"/>
          <p:cNvSpPr txBox="true"/>
          <p:nvPr/>
        </p:nvSpPr>
        <p:spPr>
          <a:xfrm rot="-391122">
            <a:off x="6225111" y="3254418"/>
            <a:ext cx="10538093" cy="711200"/>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Lazydog"/>
                <a:ea typeface="Lazydog"/>
                <a:cs typeface="Lazydog"/>
                <a:sym typeface="Lazydog"/>
              </a:rPr>
              <a:t>MOTIVAR Y MANTENER: RECOMPENSAR LOGROS, FOMENTAR EL DESARROLLO PROFESIONAL, Y OFRECER BENEFICIOS PERSONALIZADOS.</a:t>
            </a:r>
          </a:p>
        </p:txBody>
      </p:sp>
      <p:sp>
        <p:nvSpPr>
          <p:cNvPr name="TextBox 9" id="9"/>
          <p:cNvSpPr txBox="true"/>
          <p:nvPr/>
        </p:nvSpPr>
        <p:spPr>
          <a:xfrm rot="-391122">
            <a:off x="6413454" y="4391592"/>
            <a:ext cx="11021062" cy="1063625"/>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Lazydog"/>
                <a:ea typeface="Lazydog"/>
                <a:cs typeface="Lazydog"/>
                <a:sym typeface="Lazydog"/>
              </a:rPr>
              <a:t>ESCUCHAR Y AJUSTAR: IDENTIFICAR Y TRABAJAR LAS CAUSAS DE INSATISFACCIÓN MEDIANTE HERRAMIENTAS COMO ENCUESTAS CUALITATIVAS Y FOCUS GROUPS.</a:t>
            </a:r>
          </a:p>
          <a:p>
            <a:pPr algn="l">
              <a:lnSpc>
                <a:spcPts val="2800"/>
              </a:lnSpc>
              <a:spcBef>
                <a:spcPct val="0"/>
              </a:spcBef>
            </a:pPr>
          </a:p>
        </p:txBody>
      </p:sp>
      <p:sp>
        <p:nvSpPr>
          <p:cNvPr name="TextBox 10" id="10"/>
          <p:cNvSpPr txBox="true"/>
          <p:nvPr/>
        </p:nvSpPr>
        <p:spPr>
          <a:xfrm rot="-391122">
            <a:off x="6655792" y="5713616"/>
            <a:ext cx="10537185" cy="1063625"/>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Lazydog"/>
                <a:ea typeface="Lazydog"/>
                <a:cs typeface="Lazydog"/>
                <a:sym typeface="Lazydog"/>
              </a:rPr>
              <a:t>RENOVAR O REEMPLAZAR: ACTUAR RÁPIDAMENTE EN CASOS CRÍTICOS PARA EVITAR IMPACTOS MAYORES.</a:t>
            </a:r>
          </a:p>
          <a:p>
            <a:pPr algn="l" marL="0" indent="0" lvl="0">
              <a:lnSpc>
                <a:spcPts val="2800"/>
              </a:lnSpc>
              <a:spcBef>
                <a:spcPct val="0"/>
              </a:spcBef>
            </a:pPr>
          </a:p>
        </p:txBody>
      </p:sp>
      <p:sp>
        <p:nvSpPr>
          <p:cNvPr name="TextBox 11" id="11"/>
          <p:cNvSpPr txBox="true"/>
          <p:nvPr/>
        </p:nvSpPr>
        <p:spPr>
          <a:xfrm rot="-391122">
            <a:off x="6770097" y="6986804"/>
            <a:ext cx="10537185" cy="1063625"/>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Lazydog"/>
                <a:ea typeface="Lazydog"/>
                <a:cs typeface="Lazydog"/>
                <a:sym typeface="Lazydog"/>
              </a:rPr>
              <a:t>VINCULAR AL PROPÓSITO: COMUNICAR LA VISIÓN DE LA EMPRESA, CONSTRUIR PLANES DE CARRERA CLAROS, E INTEGRAR A LOS EMPLEADOS EN PROYECTOS SIGNIFICATIVOS.</a:t>
            </a:r>
          </a:p>
          <a:p>
            <a:pPr algn="l" marL="0" indent="0" lvl="0">
              <a:lnSpc>
                <a:spcPts val="2800"/>
              </a:lnSpc>
              <a:spcBef>
                <a:spcPct val="0"/>
              </a:spcBef>
            </a:pPr>
          </a:p>
        </p:txBody>
      </p:sp>
      <p:sp>
        <p:nvSpPr>
          <p:cNvPr name="Freeform 12" id="12"/>
          <p:cNvSpPr/>
          <p:nvPr/>
        </p:nvSpPr>
        <p:spPr>
          <a:xfrm flipH="false" flipV="false" rot="-391122">
            <a:off x="6073712" y="7629432"/>
            <a:ext cx="642962" cy="628513"/>
          </a:xfrm>
          <a:custGeom>
            <a:avLst/>
            <a:gdLst/>
            <a:ahLst/>
            <a:cxnLst/>
            <a:rect r="r" b="b" t="t" l="l"/>
            <a:pathLst>
              <a:path h="628513" w="642962">
                <a:moveTo>
                  <a:pt x="0" y="0"/>
                </a:moveTo>
                <a:lnTo>
                  <a:pt x="642962" y="0"/>
                </a:lnTo>
                <a:lnTo>
                  <a:pt x="642962" y="628513"/>
                </a:lnTo>
                <a:lnTo>
                  <a:pt x="0" y="628513"/>
                </a:lnTo>
                <a:lnTo>
                  <a:pt x="0" y="0"/>
                </a:lnTo>
                <a:close/>
              </a:path>
            </a:pathLst>
          </a:custGeom>
          <a:blipFill>
            <a:blip r:embed="rId6">
              <a:extLst>
                <a:ext uri="{96DAC541-7B7A-43D3-8B79-37D633B846F1}">
                  <asvg:svgBlip xmlns:asvg="http://schemas.microsoft.com/office/drawing/2016/SVG/main" r:embed="rId7"/>
                </a:ext>
              </a:extLst>
            </a:blip>
            <a:stretch>
              <a:fillRect l="-69364" t="-39071" r="-70128" b="-90335"/>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7F9"/>
        </a:solidFill>
      </p:bgPr>
    </p:bg>
    <p:spTree>
      <p:nvGrpSpPr>
        <p:cNvPr id="1" name=""/>
        <p:cNvGrpSpPr/>
        <p:nvPr/>
      </p:nvGrpSpPr>
      <p:grpSpPr>
        <a:xfrm>
          <a:off x="0" y="0"/>
          <a:ext cx="0" cy="0"/>
          <a:chOff x="0" y="0"/>
          <a:chExt cx="0" cy="0"/>
        </a:xfrm>
      </p:grpSpPr>
      <p:grpSp>
        <p:nvGrpSpPr>
          <p:cNvPr name="Group 2" id="2"/>
          <p:cNvGrpSpPr/>
          <p:nvPr/>
        </p:nvGrpSpPr>
        <p:grpSpPr>
          <a:xfrm rot="0">
            <a:off x="11590459" y="5498704"/>
            <a:ext cx="3442545" cy="1316959"/>
            <a:chOff x="0" y="0"/>
            <a:chExt cx="906678" cy="346853"/>
          </a:xfrm>
        </p:grpSpPr>
        <p:sp>
          <p:nvSpPr>
            <p:cNvPr name="Freeform 3" id="3"/>
            <p:cNvSpPr/>
            <p:nvPr/>
          </p:nvSpPr>
          <p:spPr>
            <a:xfrm flipH="false" flipV="false" rot="0">
              <a:off x="0" y="0"/>
              <a:ext cx="906678" cy="346853"/>
            </a:xfrm>
            <a:custGeom>
              <a:avLst/>
              <a:gdLst/>
              <a:ahLst/>
              <a:cxnLst/>
              <a:rect r="r" b="b" t="t" l="l"/>
              <a:pathLst>
                <a:path h="346853" w="906678">
                  <a:moveTo>
                    <a:pt x="0" y="0"/>
                  </a:moveTo>
                  <a:lnTo>
                    <a:pt x="906678" y="0"/>
                  </a:lnTo>
                  <a:lnTo>
                    <a:pt x="906678" y="346853"/>
                  </a:lnTo>
                  <a:lnTo>
                    <a:pt x="0" y="346853"/>
                  </a:lnTo>
                  <a:close/>
                </a:path>
              </a:pathLst>
            </a:custGeom>
            <a:solidFill>
              <a:srgbClr val="FD5895">
                <a:alpha val="40000"/>
              </a:srgbClr>
            </a:solidFill>
          </p:spPr>
        </p:sp>
        <p:sp>
          <p:nvSpPr>
            <p:cNvPr name="TextBox 4" id="4"/>
            <p:cNvSpPr txBox="true"/>
            <p:nvPr/>
          </p:nvSpPr>
          <p:spPr>
            <a:xfrm>
              <a:off x="0" y="-38100"/>
              <a:ext cx="906678" cy="38495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387040" y="3185982"/>
            <a:ext cx="15815110" cy="3478653"/>
          </a:xfrm>
          <a:prstGeom prst="rect">
            <a:avLst/>
          </a:prstGeom>
        </p:spPr>
        <p:txBody>
          <a:bodyPr anchor="t" rtlCol="false" tIns="0" lIns="0" bIns="0" rIns="0">
            <a:spAutoFit/>
          </a:bodyPr>
          <a:lstStyle/>
          <a:p>
            <a:pPr algn="ctr">
              <a:lnSpc>
                <a:spcPts val="9576"/>
              </a:lnSpc>
            </a:pPr>
            <a:r>
              <a:rPr lang="en-US" sz="6840">
                <a:solidFill>
                  <a:srgbClr val="FD202F"/>
                </a:solidFill>
                <a:latin typeface="Lazydog"/>
                <a:ea typeface="Lazydog"/>
                <a:cs typeface="Lazydog"/>
                <a:sym typeface="Lazydog"/>
              </a:rPr>
              <a:t>y es que...</a:t>
            </a:r>
          </a:p>
          <a:p>
            <a:pPr algn="ctr" marL="0" indent="0" lvl="0">
              <a:lnSpc>
                <a:spcPts val="9100"/>
              </a:lnSpc>
              <a:spcBef>
                <a:spcPct val="0"/>
              </a:spcBef>
            </a:pPr>
            <a:r>
              <a:rPr lang="en-US" sz="6500">
                <a:solidFill>
                  <a:srgbClr val="FD202F"/>
                </a:solidFill>
                <a:latin typeface="Lazydog"/>
                <a:ea typeface="Lazydog"/>
                <a:cs typeface="Lazydog"/>
                <a:sym typeface="Lazydog"/>
              </a:rPr>
              <a:t>la vida laboral puede ser perfecta desde que tenemos datos💘</a:t>
            </a:r>
          </a:p>
        </p:txBody>
      </p:sp>
      <p:sp>
        <p:nvSpPr>
          <p:cNvPr name="Freeform 6" id="6"/>
          <p:cNvSpPr/>
          <p:nvPr/>
        </p:nvSpPr>
        <p:spPr>
          <a:xfrm flipH="false" flipV="false" rot="0">
            <a:off x="15109203" y="6550335"/>
            <a:ext cx="3178797" cy="4162710"/>
          </a:xfrm>
          <a:custGeom>
            <a:avLst/>
            <a:gdLst/>
            <a:ahLst/>
            <a:cxnLst/>
            <a:rect r="r" b="b" t="t" l="l"/>
            <a:pathLst>
              <a:path h="4162710" w="3178797">
                <a:moveTo>
                  <a:pt x="0" y="0"/>
                </a:moveTo>
                <a:lnTo>
                  <a:pt x="3178797" y="0"/>
                </a:lnTo>
                <a:lnTo>
                  <a:pt x="3178797" y="4162709"/>
                </a:lnTo>
                <a:lnTo>
                  <a:pt x="0" y="41627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86886" y="-43753"/>
            <a:ext cx="2536820" cy="1664788"/>
          </a:xfrm>
          <a:custGeom>
            <a:avLst/>
            <a:gdLst/>
            <a:ahLst/>
            <a:cxnLst/>
            <a:rect r="r" b="b" t="t" l="l"/>
            <a:pathLst>
              <a:path h="1664788" w="2536820">
                <a:moveTo>
                  <a:pt x="0" y="0"/>
                </a:moveTo>
                <a:lnTo>
                  <a:pt x="2536820" y="0"/>
                </a:lnTo>
                <a:lnTo>
                  <a:pt x="2536820" y="1664788"/>
                </a:lnTo>
                <a:lnTo>
                  <a:pt x="0" y="1664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881524" y="7499972"/>
            <a:ext cx="2536820" cy="1664788"/>
          </a:xfrm>
          <a:custGeom>
            <a:avLst/>
            <a:gdLst/>
            <a:ahLst/>
            <a:cxnLst/>
            <a:rect r="r" b="b" t="t" l="l"/>
            <a:pathLst>
              <a:path h="1664788" w="2536820">
                <a:moveTo>
                  <a:pt x="0" y="0"/>
                </a:moveTo>
                <a:lnTo>
                  <a:pt x="2536820" y="0"/>
                </a:lnTo>
                <a:lnTo>
                  <a:pt x="2536820" y="1664788"/>
                </a:lnTo>
                <a:lnTo>
                  <a:pt x="0" y="1664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9129839" y="-102005"/>
            <a:ext cx="2536820" cy="1664788"/>
          </a:xfrm>
          <a:custGeom>
            <a:avLst/>
            <a:gdLst/>
            <a:ahLst/>
            <a:cxnLst/>
            <a:rect r="r" b="b" t="t" l="l"/>
            <a:pathLst>
              <a:path h="1664788" w="2536820">
                <a:moveTo>
                  <a:pt x="0" y="0"/>
                </a:moveTo>
                <a:lnTo>
                  <a:pt x="2536820" y="0"/>
                </a:lnTo>
                <a:lnTo>
                  <a:pt x="2536820" y="1664788"/>
                </a:lnTo>
                <a:lnTo>
                  <a:pt x="0" y="1664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7861429" y="7441720"/>
            <a:ext cx="2536820" cy="1664788"/>
          </a:xfrm>
          <a:custGeom>
            <a:avLst/>
            <a:gdLst/>
            <a:ahLst/>
            <a:cxnLst/>
            <a:rect r="r" b="b" t="t" l="l"/>
            <a:pathLst>
              <a:path h="1664788" w="2536820">
                <a:moveTo>
                  <a:pt x="0" y="0"/>
                </a:moveTo>
                <a:lnTo>
                  <a:pt x="2536820" y="0"/>
                </a:lnTo>
                <a:lnTo>
                  <a:pt x="2536820" y="1664788"/>
                </a:lnTo>
                <a:lnTo>
                  <a:pt x="0" y="1664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5219841" y="129431"/>
            <a:ext cx="2536820" cy="1664788"/>
          </a:xfrm>
          <a:custGeom>
            <a:avLst/>
            <a:gdLst/>
            <a:ahLst/>
            <a:cxnLst/>
            <a:rect r="r" b="b" t="t" l="l"/>
            <a:pathLst>
              <a:path h="1664788" w="2536820">
                <a:moveTo>
                  <a:pt x="0" y="0"/>
                </a:moveTo>
                <a:lnTo>
                  <a:pt x="2536820" y="0"/>
                </a:lnTo>
                <a:lnTo>
                  <a:pt x="2536820" y="1664788"/>
                </a:lnTo>
                <a:lnTo>
                  <a:pt x="0" y="1664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3951431" y="7673156"/>
            <a:ext cx="2536820" cy="1664788"/>
          </a:xfrm>
          <a:custGeom>
            <a:avLst/>
            <a:gdLst/>
            <a:ahLst/>
            <a:cxnLst/>
            <a:rect r="r" b="b" t="t" l="l"/>
            <a:pathLst>
              <a:path h="1664788" w="2536820">
                <a:moveTo>
                  <a:pt x="0" y="0"/>
                </a:moveTo>
                <a:lnTo>
                  <a:pt x="2536820" y="0"/>
                </a:lnTo>
                <a:lnTo>
                  <a:pt x="2536820" y="1664788"/>
                </a:lnTo>
                <a:lnTo>
                  <a:pt x="0" y="1664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3962794" y="71179"/>
            <a:ext cx="2536820" cy="1664788"/>
          </a:xfrm>
          <a:custGeom>
            <a:avLst/>
            <a:gdLst/>
            <a:ahLst/>
            <a:cxnLst/>
            <a:rect r="r" b="b" t="t" l="l"/>
            <a:pathLst>
              <a:path h="1664788" w="2536820">
                <a:moveTo>
                  <a:pt x="0" y="0"/>
                </a:moveTo>
                <a:lnTo>
                  <a:pt x="2536819" y="0"/>
                </a:lnTo>
                <a:lnTo>
                  <a:pt x="2536819" y="1664788"/>
                </a:lnTo>
                <a:lnTo>
                  <a:pt x="0" y="1664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2694384" y="7614904"/>
            <a:ext cx="2536820" cy="1664788"/>
          </a:xfrm>
          <a:custGeom>
            <a:avLst/>
            <a:gdLst/>
            <a:ahLst/>
            <a:cxnLst/>
            <a:rect r="r" b="b" t="t" l="l"/>
            <a:pathLst>
              <a:path h="1664788" w="2536820">
                <a:moveTo>
                  <a:pt x="0" y="0"/>
                </a:moveTo>
                <a:lnTo>
                  <a:pt x="2536819" y="0"/>
                </a:lnTo>
                <a:lnTo>
                  <a:pt x="2536819" y="1664788"/>
                </a:lnTo>
                <a:lnTo>
                  <a:pt x="0" y="1664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348913" y="1504531"/>
            <a:ext cx="2536820" cy="1664788"/>
          </a:xfrm>
          <a:custGeom>
            <a:avLst/>
            <a:gdLst/>
            <a:ahLst/>
            <a:cxnLst/>
            <a:rect r="r" b="b" t="t" l="l"/>
            <a:pathLst>
              <a:path h="1664788" w="2536820">
                <a:moveTo>
                  <a:pt x="0" y="0"/>
                </a:moveTo>
                <a:lnTo>
                  <a:pt x="2536820" y="0"/>
                </a:lnTo>
                <a:lnTo>
                  <a:pt x="2536820" y="1664788"/>
                </a:lnTo>
                <a:lnTo>
                  <a:pt x="0" y="1664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7394040" y="1446279"/>
            <a:ext cx="2536820" cy="1664788"/>
          </a:xfrm>
          <a:custGeom>
            <a:avLst/>
            <a:gdLst/>
            <a:ahLst/>
            <a:cxnLst/>
            <a:rect r="r" b="b" t="t" l="l"/>
            <a:pathLst>
              <a:path h="1664788" w="2536820">
                <a:moveTo>
                  <a:pt x="0" y="0"/>
                </a:moveTo>
                <a:lnTo>
                  <a:pt x="2536820" y="0"/>
                </a:lnTo>
                <a:lnTo>
                  <a:pt x="2536820" y="1664788"/>
                </a:lnTo>
                <a:lnTo>
                  <a:pt x="0" y="1664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6125630" y="8990005"/>
            <a:ext cx="2536820" cy="1664788"/>
          </a:xfrm>
          <a:custGeom>
            <a:avLst/>
            <a:gdLst/>
            <a:ahLst/>
            <a:cxnLst/>
            <a:rect r="r" b="b" t="t" l="l"/>
            <a:pathLst>
              <a:path h="1664788" w="2536820">
                <a:moveTo>
                  <a:pt x="0" y="0"/>
                </a:moveTo>
                <a:lnTo>
                  <a:pt x="2536820" y="0"/>
                </a:lnTo>
                <a:lnTo>
                  <a:pt x="2536820" y="1664788"/>
                </a:lnTo>
                <a:lnTo>
                  <a:pt x="0" y="1664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3145216" y="1028700"/>
            <a:ext cx="2536820" cy="1664788"/>
          </a:xfrm>
          <a:custGeom>
            <a:avLst/>
            <a:gdLst/>
            <a:ahLst/>
            <a:cxnLst/>
            <a:rect r="r" b="b" t="t" l="l"/>
            <a:pathLst>
              <a:path h="1664788" w="2536820">
                <a:moveTo>
                  <a:pt x="0" y="0"/>
                </a:moveTo>
                <a:lnTo>
                  <a:pt x="2536820" y="0"/>
                </a:lnTo>
                <a:lnTo>
                  <a:pt x="2536820" y="1664788"/>
                </a:lnTo>
                <a:lnTo>
                  <a:pt x="0" y="1664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1876806" y="8572425"/>
            <a:ext cx="2536820" cy="1664788"/>
          </a:xfrm>
          <a:custGeom>
            <a:avLst/>
            <a:gdLst/>
            <a:ahLst/>
            <a:cxnLst/>
            <a:rect r="r" b="b" t="t" l="l"/>
            <a:pathLst>
              <a:path h="1664788" w="2536820">
                <a:moveTo>
                  <a:pt x="0" y="0"/>
                </a:moveTo>
                <a:lnTo>
                  <a:pt x="2536820" y="0"/>
                </a:lnTo>
                <a:lnTo>
                  <a:pt x="2536820" y="1664788"/>
                </a:lnTo>
                <a:lnTo>
                  <a:pt x="0" y="1664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11888169" y="970448"/>
            <a:ext cx="2536820" cy="1664788"/>
          </a:xfrm>
          <a:custGeom>
            <a:avLst/>
            <a:gdLst/>
            <a:ahLst/>
            <a:cxnLst/>
            <a:rect r="r" b="b" t="t" l="l"/>
            <a:pathLst>
              <a:path h="1664788" w="2536820">
                <a:moveTo>
                  <a:pt x="0" y="0"/>
                </a:moveTo>
                <a:lnTo>
                  <a:pt x="2536819" y="0"/>
                </a:lnTo>
                <a:lnTo>
                  <a:pt x="2536819" y="1664788"/>
                </a:lnTo>
                <a:lnTo>
                  <a:pt x="0" y="1664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10619759" y="8514174"/>
            <a:ext cx="2536820" cy="1664788"/>
          </a:xfrm>
          <a:custGeom>
            <a:avLst/>
            <a:gdLst/>
            <a:ahLst/>
            <a:cxnLst/>
            <a:rect r="r" b="b" t="t" l="l"/>
            <a:pathLst>
              <a:path h="1664788" w="2536820">
                <a:moveTo>
                  <a:pt x="0" y="0"/>
                </a:moveTo>
                <a:lnTo>
                  <a:pt x="2536819" y="0"/>
                </a:lnTo>
                <a:lnTo>
                  <a:pt x="2536819" y="1664788"/>
                </a:lnTo>
                <a:lnTo>
                  <a:pt x="0" y="1664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0">
            <a:off x="16377613" y="1446279"/>
            <a:ext cx="2536820" cy="1664788"/>
          </a:xfrm>
          <a:custGeom>
            <a:avLst/>
            <a:gdLst/>
            <a:ahLst/>
            <a:cxnLst/>
            <a:rect r="r" b="b" t="t" l="l"/>
            <a:pathLst>
              <a:path h="1664788" w="2536820">
                <a:moveTo>
                  <a:pt x="0" y="0"/>
                </a:moveTo>
                <a:lnTo>
                  <a:pt x="2536820" y="0"/>
                </a:lnTo>
                <a:lnTo>
                  <a:pt x="2536820" y="1664788"/>
                </a:lnTo>
                <a:lnTo>
                  <a:pt x="0" y="1664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F7F9"/>
        </a:solidFill>
      </p:bgPr>
    </p:bg>
    <p:spTree>
      <p:nvGrpSpPr>
        <p:cNvPr id="1" name=""/>
        <p:cNvGrpSpPr/>
        <p:nvPr/>
      </p:nvGrpSpPr>
      <p:grpSpPr>
        <a:xfrm>
          <a:off x="0" y="0"/>
          <a:ext cx="0" cy="0"/>
          <a:chOff x="0" y="0"/>
          <a:chExt cx="0" cy="0"/>
        </a:xfrm>
      </p:grpSpPr>
      <p:sp>
        <p:nvSpPr>
          <p:cNvPr name="Freeform 2" id="2"/>
          <p:cNvSpPr/>
          <p:nvPr/>
        </p:nvSpPr>
        <p:spPr>
          <a:xfrm flipH="false" flipV="false" rot="0">
            <a:off x="1202653" y="2479471"/>
            <a:ext cx="15882693" cy="6150934"/>
          </a:xfrm>
          <a:custGeom>
            <a:avLst/>
            <a:gdLst/>
            <a:ahLst/>
            <a:cxnLst/>
            <a:rect r="r" b="b" t="t" l="l"/>
            <a:pathLst>
              <a:path h="6150934" w="15882693">
                <a:moveTo>
                  <a:pt x="0" y="0"/>
                </a:moveTo>
                <a:lnTo>
                  <a:pt x="15882694" y="0"/>
                </a:lnTo>
                <a:lnTo>
                  <a:pt x="15882694" y="6150934"/>
                </a:lnTo>
                <a:lnTo>
                  <a:pt x="0" y="6150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460233" y="5554938"/>
            <a:ext cx="6845055" cy="5812074"/>
          </a:xfrm>
          <a:custGeom>
            <a:avLst/>
            <a:gdLst/>
            <a:ahLst/>
            <a:cxnLst/>
            <a:rect r="r" b="b" t="t" l="l"/>
            <a:pathLst>
              <a:path h="5812074" w="6845055">
                <a:moveTo>
                  <a:pt x="0" y="0"/>
                </a:moveTo>
                <a:lnTo>
                  <a:pt x="6845055" y="0"/>
                </a:lnTo>
                <a:lnTo>
                  <a:pt x="6845055" y="5812074"/>
                </a:lnTo>
                <a:lnTo>
                  <a:pt x="0" y="58120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1142278"/>
            <a:ext cx="4266817" cy="4539167"/>
          </a:xfrm>
          <a:custGeom>
            <a:avLst/>
            <a:gdLst/>
            <a:ahLst/>
            <a:cxnLst/>
            <a:rect r="r" b="b" t="t" l="l"/>
            <a:pathLst>
              <a:path h="4539167" w="4266817">
                <a:moveTo>
                  <a:pt x="0" y="0"/>
                </a:moveTo>
                <a:lnTo>
                  <a:pt x="4266817" y="0"/>
                </a:lnTo>
                <a:lnTo>
                  <a:pt x="4266817" y="4539167"/>
                </a:lnTo>
                <a:lnTo>
                  <a:pt x="0" y="45391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3673093" y="2995936"/>
            <a:ext cx="11714985" cy="873125"/>
          </a:xfrm>
          <a:prstGeom prst="rect">
            <a:avLst/>
          </a:prstGeom>
        </p:spPr>
        <p:txBody>
          <a:bodyPr anchor="t" rtlCol="false" tIns="0" lIns="0" bIns="0" rIns="0">
            <a:spAutoFit/>
          </a:bodyPr>
          <a:lstStyle/>
          <a:p>
            <a:pPr algn="ctr">
              <a:lnSpc>
                <a:spcPts val="7000"/>
              </a:lnSpc>
            </a:pPr>
            <a:r>
              <a:rPr lang="en-US" sz="5000">
                <a:solidFill>
                  <a:srgbClr val="FD202F"/>
                </a:solidFill>
                <a:latin typeface="Lazydog"/>
                <a:ea typeface="Lazydog"/>
                <a:cs typeface="Lazydog"/>
                <a:sym typeface="Lazydog"/>
              </a:rPr>
              <a:t>SI HABÉIS HECHO UN </a:t>
            </a:r>
          </a:p>
        </p:txBody>
      </p:sp>
      <p:sp>
        <p:nvSpPr>
          <p:cNvPr name="TextBox 6" id="6"/>
          <p:cNvSpPr txBox="true"/>
          <p:nvPr/>
        </p:nvSpPr>
        <p:spPr>
          <a:xfrm rot="0">
            <a:off x="3384084" y="5029200"/>
            <a:ext cx="11714985" cy="873125"/>
          </a:xfrm>
          <a:prstGeom prst="rect">
            <a:avLst/>
          </a:prstGeom>
        </p:spPr>
        <p:txBody>
          <a:bodyPr anchor="t" rtlCol="false" tIns="0" lIns="0" bIns="0" rIns="0">
            <a:spAutoFit/>
          </a:bodyPr>
          <a:lstStyle/>
          <a:p>
            <a:pPr algn="ctr">
              <a:lnSpc>
                <a:spcPts val="7000"/>
              </a:lnSpc>
            </a:pPr>
            <a:r>
              <a:rPr lang="en-US" sz="5000">
                <a:solidFill>
                  <a:srgbClr val="FD202F"/>
                </a:solidFill>
                <a:latin typeface="Lazydog"/>
                <a:ea typeface="Lazydog"/>
                <a:cs typeface="Lazydog"/>
                <a:sym typeface="Lazydog"/>
              </a:rPr>
              <a:t> ENCUÉNTRANOS EN LINKEDIN: </a:t>
            </a:r>
          </a:p>
        </p:txBody>
      </p:sp>
      <p:sp>
        <p:nvSpPr>
          <p:cNvPr name="TextBox 7" id="7"/>
          <p:cNvSpPr txBox="true"/>
          <p:nvPr/>
        </p:nvSpPr>
        <p:spPr>
          <a:xfrm rot="0">
            <a:off x="7995392" y="6016625"/>
            <a:ext cx="2297217" cy="1416050"/>
          </a:xfrm>
          <a:prstGeom prst="rect">
            <a:avLst/>
          </a:prstGeom>
        </p:spPr>
        <p:txBody>
          <a:bodyPr anchor="t" rtlCol="false" tIns="0" lIns="0" bIns="0" rIns="0">
            <a:spAutoFit/>
          </a:bodyPr>
          <a:lstStyle/>
          <a:p>
            <a:pPr algn="ctr">
              <a:lnSpc>
                <a:spcPts val="2800"/>
              </a:lnSpc>
            </a:pPr>
            <a:r>
              <a:rPr lang="en-US" sz="2000" u="sng">
                <a:solidFill>
                  <a:srgbClr val="FD202F"/>
                </a:solidFill>
                <a:latin typeface="Lazydog"/>
                <a:ea typeface="Lazydog"/>
                <a:cs typeface="Lazydog"/>
                <a:sym typeface="Lazydog"/>
                <a:hlinkClick r:id="rId8" tooltip="https://www.linkedin.com/in/patricia-sainz-pardo-677a4146/"/>
              </a:rPr>
              <a:t>PATRICIA SAINZ</a:t>
            </a:r>
          </a:p>
          <a:p>
            <a:pPr algn="ctr">
              <a:lnSpc>
                <a:spcPts val="2800"/>
              </a:lnSpc>
            </a:pPr>
            <a:r>
              <a:rPr lang="en-US" sz="2000" u="sng">
                <a:solidFill>
                  <a:srgbClr val="FD202F"/>
                </a:solidFill>
                <a:latin typeface="Lazydog"/>
                <a:ea typeface="Lazydog"/>
                <a:cs typeface="Lazydog"/>
                <a:sym typeface="Lazydog"/>
                <a:hlinkClick r:id="rId9" tooltip="https://www.linkedin.com/in/fiona-s%C3%A1nchez-rafferty/"/>
              </a:rPr>
              <a:t>FIONA SÁNCHEZ</a:t>
            </a:r>
          </a:p>
          <a:p>
            <a:pPr algn="ctr">
              <a:lnSpc>
                <a:spcPts val="2800"/>
              </a:lnSpc>
            </a:pPr>
            <a:r>
              <a:rPr lang="en-US" sz="2000" u="sng">
                <a:solidFill>
                  <a:srgbClr val="FD202F"/>
                </a:solidFill>
                <a:latin typeface="Lazydog"/>
                <a:ea typeface="Lazydog"/>
                <a:cs typeface="Lazydog"/>
                <a:sym typeface="Lazydog"/>
                <a:hlinkClick r:id="rId10" tooltip="https://www.linkedin.com/in/elena-dur%C3%A1n-llanos-19666b197/"/>
              </a:rPr>
              <a:t>ELENA DURÁN</a:t>
            </a:r>
          </a:p>
          <a:p>
            <a:pPr algn="ctr">
              <a:lnSpc>
                <a:spcPts val="2800"/>
              </a:lnSpc>
            </a:pPr>
            <a:r>
              <a:rPr lang="en-US" sz="2000" u="sng">
                <a:solidFill>
                  <a:srgbClr val="FD202F"/>
                </a:solidFill>
                <a:latin typeface="Lazydog"/>
                <a:ea typeface="Lazydog"/>
                <a:cs typeface="Lazydog"/>
                <a:sym typeface="Lazydog"/>
                <a:hlinkClick r:id="rId11" tooltip="https://www.linkedin.com/in/marina-gasco"/>
              </a:rPr>
              <a:t>MARINA GASCÓ</a:t>
            </a:r>
          </a:p>
        </p:txBody>
      </p:sp>
      <p:grpSp>
        <p:nvGrpSpPr>
          <p:cNvPr name="Group 8" id="8"/>
          <p:cNvGrpSpPr/>
          <p:nvPr/>
        </p:nvGrpSpPr>
        <p:grpSpPr>
          <a:xfrm rot="0">
            <a:off x="3936283" y="3826541"/>
            <a:ext cx="5594302" cy="1316959"/>
            <a:chOff x="0" y="0"/>
            <a:chExt cx="1473397" cy="346853"/>
          </a:xfrm>
        </p:grpSpPr>
        <p:sp>
          <p:nvSpPr>
            <p:cNvPr name="Freeform 9" id="9"/>
            <p:cNvSpPr/>
            <p:nvPr/>
          </p:nvSpPr>
          <p:spPr>
            <a:xfrm flipH="false" flipV="false" rot="0">
              <a:off x="0" y="0"/>
              <a:ext cx="1473396" cy="346853"/>
            </a:xfrm>
            <a:custGeom>
              <a:avLst/>
              <a:gdLst/>
              <a:ahLst/>
              <a:cxnLst/>
              <a:rect r="r" b="b" t="t" l="l"/>
              <a:pathLst>
                <a:path h="346853" w="1473396">
                  <a:moveTo>
                    <a:pt x="0" y="0"/>
                  </a:moveTo>
                  <a:lnTo>
                    <a:pt x="1473396" y="0"/>
                  </a:lnTo>
                  <a:lnTo>
                    <a:pt x="1473396" y="346853"/>
                  </a:lnTo>
                  <a:lnTo>
                    <a:pt x="0" y="346853"/>
                  </a:lnTo>
                  <a:close/>
                </a:path>
              </a:pathLst>
            </a:custGeom>
            <a:solidFill>
              <a:srgbClr val="FCFCFC">
                <a:alpha val="40000"/>
              </a:srgbClr>
            </a:solidFill>
          </p:spPr>
        </p:sp>
        <p:sp>
          <p:nvSpPr>
            <p:cNvPr name="TextBox 10" id="10"/>
            <p:cNvSpPr txBox="true"/>
            <p:nvPr/>
          </p:nvSpPr>
          <p:spPr>
            <a:xfrm>
              <a:off x="0" y="-38100"/>
              <a:ext cx="1473397" cy="384953"/>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223854" y="3853956"/>
            <a:ext cx="16035446" cy="1120775"/>
          </a:xfrm>
          <a:prstGeom prst="rect">
            <a:avLst/>
          </a:prstGeom>
        </p:spPr>
        <p:txBody>
          <a:bodyPr anchor="t" rtlCol="false" tIns="0" lIns="0" bIns="0" rIns="0">
            <a:spAutoFit/>
          </a:bodyPr>
          <a:lstStyle/>
          <a:p>
            <a:pPr algn="ctr" marL="0" indent="0" lvl="0">
              <a:lnSpc>
                <a:spcPts val="9100"/>
              </a:lnSpc>
              <a:spcBef>
                <a:spcPct val="0"/>
              </a:spcBef>
            </a:pPr>
            <a:r>
              <a:rPr lang="en-US" sz="6500">
                <a:solidFill>
                  <a:srgbClr val="FD202F"/>
                </a:solidFill>
                <a:latin typeface="Lazydog"/>
                <a:ea typeface="Lazydog"/>
                <a:cs typeface="Lazydog"/>
                <a:sym typeface="Lazydog"/>
              </a:rPr>
              <a:t>UN SÚPER MATCH CON NOSOTRAS,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D2E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449250">
            <a:off x="1799089" y="3718414"/>
            <a:ext cx="3618312" cy="3795207"/>
            <a:chOff x="0" y="0"/>
            <a:chExt cx="13716000" cy="14386560"/>
          </a:xfrm>
        </p:grpSpPr>
        <p:sp>
          <p:nvSpPr>
            <p:cNvPr name="Freeform 3" id="3"/>
            <p:cNvSpPr/>
            <p:nvPr/>
          </p:nvSpPr>
          <p:spPr>
            <a:xfrm flipH="false" flipV="false" rot="0">
              <a:off x="1430020" y="726440"/>
              <a:ext cx="11457940" cy="10681970"/>
            </a:xfrm>
            <a:custGeom>
              <a:avLst/>
              <a:gdLst/>
              <a:ahLst/>
              <a:cxnLst/>
              <a:rect r="r" b="b" t="t" l="l"/>
              <a:pathLst>
                <a:path h="10681970" w="11457940">
                  <a:moveTo>
                    <a:pt x="11457940" y="10681970"/>
                  </a:moveTo>
                  <a:lnTo>
                    <a:pt x="0" y="10681970"/>
                  </a:lnTo>
                  <a:lnTo>
                    <a:pt x="0" y="0"/>
                  </a:lnTo>
                  <a:lnTo>
                    <a:pt x="11456669" y="0"/>
                  </a:lnTo>
                  <a:lnTo>
                    <a:pt x="11456669" y="10681970"/>
                  </a:lnTo>
                  <a:lnTo>
                    <a:pt x="11457940" y="10681970"/>
                  </a:lnTo>
                  <a:close/>
                </a:path>
              </a:pathLst>
            </a:custGeom>
            <a:blipFill>
              <a:blip r:embed="rId2"/>
              <a:stretch>
                <a:fillRect l="0" t="-7684" r="0" b="-7684"/>
              </a:stretch>
            </a:blipFill>
          </p:spPr>
        </p:sp>
        <p:sp>
          <p:nvSpPr>
            <p:cNvPr name="Freeform 4" id="4"/>
            <p:cNvSpPr/>
            <p:nvPr/>
          </p:nvSpPr>
          <p:spPr>
            <a:xfrm flipH="false" flipV="false" rot="0">
              <a:off x="0" y="0"/>
              <a:ext cx="13716000" cy="14386561"/>
            </a:xfrm>
            <a:custGeom>
              <a:avLst/>
              <a:gdLst/>
              <a:ahLst/>
              <a:cxnLst/>
              <a:rect r="r" b="b" t="t" l="l"/>
              <a:pathLst>
                <a:path h="14386561" w="13716000">
                  <a:moveTo>
                    <a:pt x="13716000" y="14386561"/>
                  </a:moveTo>
                  <a:lnTo>
                    <a:pt x="0" y="14386561"/>
                  </a:lnTo>
                  <a:lnTo>
                    <a:pt x="0" y="0"/>
                  </a:lnTo>
                  <a:lnTo>
                    <a:pt x="13716000" y="0"/>
                  </a:lnTo>
                  <a:lnTo>
                    <a:pt x="13716000" y="14386561"/>
                  </a:lnTo>
                  <a:close/>
                </a:path>
              </a:pathLst>
            </a:custGeom>
            <a:blipFill>
              <a:blip r:embed="rId3"/>
              <a:stretch>
                <a:fillRect l="-412" t="0" r="-412" b="0"/>
              </a:stretch>
            </a:blipFill>
          </p:spPr>
        </p:sp>
      </p:grpSp>
      <p:grpSp>
        <p:nvGrpSpPr>
          <p:cNvPr name="Group 5" id="5"/>
          <p:cNvGrpSpPr>
            <a:grpSpLocks noChangeAspect="true"/>
          </p:cNvGrpSpPr>
          <p:nvPr/>
        </p:nvGrpSpPr>
        <p:grpSpPr>
          <a:xfrm rot="672525">
            <a:off x="5532083" y="3622509"/>
            <a:ext cx="3618312" cy="3795207"/>
            <a:chOff x="0" y="0"/>
            <a:chExt cx="13716000" cy="14386560"/>
          </a:xfrm>
        </p:grpSpPr>
        <p:sp>
          <p:nvSpPr>
            <p:cNvPr name="Freeform 6" id="6"/>
            <p:cNvSpPr/>
            <p:nvPr/>
          </p:nvSpPr>
          <p:spPr>
            <a:xfrm flipH="false" flipV="false" rot="0">
              <a:off x="1430020" y="726440"/>
              <a:ext cx="11457940" cy="10681970"/>
            </a:xfrm>
            <a:custGeom>
              <a:avLst/>
              <a:gdLst/>
              <a:ahLst/>
              <a:cxnLst/>
              <a:rect r="r" b="b" t="t" l="l"/>
              <a:pathLst>
                <a:path h="10681970" w="11457940">
                  <a:moveTo>
                    <a:pt x="11457940" y="10681970"/>
                  </a:moveTo>
                  <a:lnTo>
                    <a:pt x="0" y="10681970"/>
                  </a:lnTo>
                  <a:lnTo>
                    <a:pt x="0" y="0"/>
                  </a:lnTo>
                  <a:lnTo>
                    <a:pt x="11456669" y="0"/>
                  </a:lnTo>
                  <a:lnTo>
                    <a:pt x="11456669" y="10681970"/>
                  </a:lnTo>
                  <a:lnTo>
                    <a:pt x="11457940" y="10681970"/>
                  </a:lnTo>
                  <a:close/>
                </a:path>
              </a:pathLst>
            </a:custGeom>
            <a:blipFill>
              <a:blip r:embed="rId4"/>
              <a:stretch>
                <a:fillRect l="0" t="-11397" r="0" b="-11397"/>
              </a:stretch>
            </a:blipFill>
          </p:spPr>
        </p:sp>
        <p:sp>
          <p:nvSpPr>
            <p:cNvPr name="Freeform 7" id="7"/>
            <p:cNvSpPr/>
            <p:nvPr/>
          </p:nvSpPr>
          <p:spPr>
            <a:xfrm flipH="false" flipV="false" rot="0">
              <a:off x="0" y="0"/>
              <a:ext cx="13716000" cy="14386561"/>
            </a:xfrm>
            <a:custGeom>
              <a:avLst/>
              <a:gdLst/>
              <a:ahLst/>
              <a:cxnLst/>
              <a:rect r="r" b="b" t="t" l="l"/>
              <a:pathLst>
                <a:path h="14386561" w="13716000">
                  <a:moveTo>
                    <a:pt x="13716000" y="14386561"/>
                  </a:moveTo>
                  <a:lnTo>
                    <a:pt x="0" y="14386561"/>
                  </a:lnTo>
                  <a:lnTo>
                    <a:pt x="0" y="0"/>
                  </a:lnTo>
                  <a:lnTo>
                    <a:pt x="13716000" y="0"/>
                  </a:lnTo>
                  <a:lnTo>
                    <a:pt x="13716000" y="14386561"/>
                  </a:lnTo>
                  <a:close/>
                </a:path>
              </a:pathLst>
            </a:custGeom>
            <a:blipFill>
              <a:blip r:embed="rId3"/>
              <a:stretch>
                <a:fillRect l="-412" t="0" r="-412" b="0"/>
              </a:stretch>
            </a:blipFill>
          </p:spPr>
        </p:sp>
      </p:grpSp>
      <p:grpSp>
        <p:nvGrpSpPr>
          <p:cNvPr name="Group 8" id="8"/>
          <p:cNvGrpSpPr>
            <a:grpSpLocks noChangeAspect="true"/>
          </p:cNvGrpSpPr>
          <p:nvPr/>
        </p:nvGrpSpPr>
        <p:grpSpPr>
          <a:xfrm rot="576546">
            <a:off x="12404680" y="3582404"/>
            <a:ext cx="3618312" cy="3795207"/>
            <a:chOff x="0" y="0"/>
            <a:chExt cx="13716000" cy="14386560"/>
          </a:xfrm>
        </p:grpSpPr>
        <p:sp>
          <p:nvSpPr>
            <p:cNvPr name="Freeform 9" id="9"/>
            <p:cNvSpPr/>
            <p:nvPr/>
          </p:nvSpPr>
          <p:spPr>
            <a:xfrm flipH="false" flipV="false" rot="0">
              <a:off x="1430020" y="726440"/>
              <a:ext cx="11457940" cy="10681970"/>
            </a:xfrm>
            <a:custGeom>
              <a:avLst/>
              <a:gdLst/>
              <a:ahLst/>
              <a:cxnLst/>
              <a:rect r="r" b="b" t="t" l="l"/>
              <a:pathLst>
                <a:path h="10681970" w="11457940">
                  <a:moveTo>
                    <a:pt x="11457940" y="10681970"/>
                  </a:moveTo>
                  <a:lnTo>
                    <a:pt x="0" y="10681970"/>
                  </a:lnTo>
                  <a:lnTo>
                    <a:pt x="0" y="0"/>
                  </a:lnTo>
                  <a:lnTo>
                    <a:pt x="11456669" y="0"/>
                  </a:lnTo>
                  <a:lnTo>
                    <a:pt x="11456669" y="10681970"/>
                  </a:lnTo>
                  <a:lnTo>
                    <a:pt x="11457940" y="10681970"/>
                  </a:lnTo>
                  <a:close/>
                </a:path>
              </a:pathLst>
            </a:custGeom>
            <a:blipFill>
              <a:blip r:embed="rId5"/>
              <a:stretch>
                <a:fillRect l="0" t="-5492" r="0" b="-5492"/>
              </a:stretch>
            </a:blipFill>
          </p:spPr>
        </p:sp>
        <p:sp>
          <p:nvSpPr>
            <p:cNvPr name="Freeform 10" id="10"/>
            <p:cNvSpPr/>
            <p:nvPr/>
          </p:nvSpPr>
          <p:spPr>
            <a:xfrm flipH="false" flipV="false" rot="0">
              <a:off x="0" y="0"/>
              <a:ext cx="13716000" cy="14386561"/>
            </a:xfrm>
            <a:custGeom>
              <a:avLst/>
              <a:gdLst/>
              <a:ahLst/>
              <a:cxnLst/>
              <a:rect r="r" b="b" t="t" l="l"/>
              <a:pathLst>
                <a:path h="14386561" w="13716000">
                  <a:moveTo>
                    <a:pt x="13716000" y="14386561"/>
                  </a:moveTo>
                  <a:lnTo>
                    <a:pt x="0" y="14386561"/>
                  </a:lnTo>
                  <a:lnTo>
                    <a:pt x="0" y="0"/>
                  </a:lnTo>
                  <a:lnTo>
                    <a:pt x="13716000" y="0"/>
                  </a:lnTo>
                  <a:lnTo>
                    <a:pt x="13716000" y="14386561"/>
                  </a:lnTo>
                  <a:close/>
                </a:path>
              </a:pathLst>
            </a:custGeom>
            <a:blipFill>
              <a:blip r:embed="rId3"/>
              <a:stretch>
                <a:fillRect l="-412" t="0" r="-412" b="0"/>
              </a:stretch>
            </a:blipFill>
          </p:spPr>
        </p:sp>
      </p:grpSp>
      <p:grpSp>
        <p:nvGrpSpPr>
          <p:cNvPr name="Group 11" id="11"/>
          <p:cNvGrpSpPr>
            <a:grpSpLocks noChangeAspect="true"/>
          </p:cNvGrpSpPr>
          <p:nvPr/>
        </p:nvGrpSpPr>
        <p:grpSpPr>
          <a:xfrm rot="-333213">
            <a:off x="8983501" y="3771809"/>
            <a:ext cx="3618312" cy="3795207"/>
            <a:chOff x="0" y="0"/>
            <a:chExt cx="13716000" cy="14386560"/>
          </a:xfrm>
        </p:grpSpPr>
        <p:sp>
          <p:nvSpPr>
            <p:cNvPr name="Freeform 12" id="12"/>
            <p:cNvSpPr/>
            <p:nvPr/>
          </p:nvSpPr>
          <p:spPr>
            <a:xfrm flipH="false" flipV="false" rot="0">
              <a:off x="1430020" y="726440"/>
              <a:ext cx="11457940" cy="10681970"/>
            </a:xfrm>
            <a:custGeom>
              <a:avLst/>
              <a:gdLst/>
              <a:ahLst/>
              <a:cxnLst/>
              <a:rect r="r" b="b" t="t" l="l"/>
              <a:pathLst>
                <a:path h="10681970" w="11457940">
                  <a:moveTo>
                    <a:pt x="11457940" y="10681970"/>
                  </a:moveTo>
                  <a:lnTo>
                    <a:pt x="0" y="10681970"/>
                  </a:lnTo>
                  <a:lnTo>
                    <a:pt x="0" y="0"/>
                  </a:lnTo>
                  <a:lnTo>
                    <a:pt x="11456669" y="0"/>
                  </a:lnTo>
                  <a:lnTo>
                    <a:pt x="11456669" y="10681970"/>
                  </a:lnTo>
                  <a:lnTo>
                    <a:pt x="11457940" y="10681970"/>
                  </a:lnTo>
                  <a:close/>
                </a:path>
              </a:pathLst>
            </a:custGeom>
            <a:blipFill>
              <a:blip r:embed="rId6"/>
              <a:stretch>
                <a:fillRect l="0" t="-8442" r="0" b="-8442"/>
              </a:stretch>
            </a:blipFill>
          </p:spPr>
        </p:sp>
        <p:sp>
          <p:nvSpPr>
            <p:cNvPr name="Freeform 13" id="13"/>
            <p:cNvSpPr/>
            <p:nvPr/>
          </p:nvSpPr>
          <p:spPr>
            <a:xfrm flipH="false" flipV="false" rot="0">
              <a:off x="0" y="0"/>
              <a:ext cx="13716000" cy="14386561"/>
            </a:xfrm>
            <a:custGeom>
              <a:avLst/>
              <a:gdLst/>
              <a:ahLst/>
              <a:cxnLst/>
              <a:rect r="r" b="b" t="t" l="l"/>
              <a:pathLst>
                <a:path h="14386561" w="13716000">
                  <a:moveTo>
                    <a:pt x="13716000" y="14386561"/>
                  </a:moveTo>
                  <a:lnTo>
                    <a:pt x="0" y="14386561"/>
                  </a:lnTo>
                  <a:lnTo>
                    <a:pt x="0" y="0"/>
                  </a:lnTo>
                  <a:lnTo>
                    <a:pt x="13716000" y="0"/>
                  </a:lnTo>
                  <a:lnTo>
                    <a:pt x="13716000" y="14386561"/>
                  </a:lnTo>
                  <a:close/>
                </a:path>
              </a:pathLst>
            </a:custGeom>
            <a:blipFill>
              <a:blip r:embed="rId3"/>
              <a:stretch>
                <a:fillRect l="-412" t="0" r="-412" b="0"/>
              </a:stretch>
            </a:blipFill>
          </p:spPr>
        </p:sp>
      </p:grpSp>
      <p:sp>
        <p:nvSpPr>
          <p:cNvPr name="Freeform 14" id="14"/>
          <p:cNvSpPr/>
          <p:nvPr/>
        </p:nvSpPr>
        <p:spPr>
          <a:xfrm flipH="false" flipV="false" rot="0">
            <a:off x="16243541" y="8562057"/>
            <a:ext cx="2031518" cy="1724943"/>
          </a:xfrm>
          <a:custGeom>
            <a:avLst/>
            <a:gdLst/>
            <a:ahLst/>
            <a:cxnLst/>
            <a:rect r="r" b="b" t="t" l="l"/>
            <a:pathLst>
              <a:path h="1724943" w="2031518">
                <a:moveTo>
                  <a:pt x="0" y="0"/>
                </a:moveTo>
                <a:lnTo>
                  <a:pt x="2031518" y="0"/>
                </a:lnTo>
                <a:lnTo>
                  <a:pt x="2031518" y="1724943"/>
                </a:lnTo>
                <a:lnTo>
                  <a:pt x="0" y="172494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791364">
            <a:off x="1028700" y="382136"/>
            <a:ext cx="2813027" cy="4114800"/>
          </a:xfrm>
          <a:custGeom>
            <a:avLst/>
            <a:gdLst/>
            <a:ahLst/>
            <a:cxnLst/>
            <a:rect r="r" b="b" t="t" l="l"/>
            <a:pathLst>
              <a:path h="4114800" w="2813027">
                <a:moveTo>
                  <a:pt x="0" y="0"/>
                </a:moveTo>
                <a:lnTo>
                  <a:pt x="2813027" y="0"/>
                </a:lnTo>
                <a:lnTo>
                  <a:pt x="2813027"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6" id="16"/>
          <p:cNvGrpSpPr/>
          <p:nvPr/>
        </p:nvGrpSpPr>
        <p:grpSpPr>
          <a:xfrm rot="0">
            <a:off x="6888068" y="575689"/>
            <a:ext cx="6231406" cy="1316959"/>
            <a:chOff x="0" y="0"/>
            <a:chExt cx="1641193" cy="346853"/>
          </a:xfrm>
        </p:grpSpPr>
        <p:sp>
          <p:nvSpPr>
            <p:cNvPr name="Freeform 17" id="17"/>
            <p:cNvSpPr/>
            <p:nvPr/>
          </p:nvSpPr>
          <p:spPr>
            <a:xfrm flipH="false" flipV="false" rot="0">
              <a:off x="0" y="0"/>
              <a:ext cx="1641193" cy="346853"/>
            </a:xfrm>
            <a:custGeom>
              <a:avLst/>
              <a:gdLst/>
              <a:ahLst/>
              <a:cxnLst/>
              <a:rect r="r" b="b" t="t" l="l"/>
              <a:pathLst>
                <a:path h="346853" w="1641193">
                  <a:moveTo>
                    <a:pt x="0" y="0"/>
                  </a:moveTo>
                  <a:lnTo>
                    <a:pt x="1641193" y="0"/>
                  </a:lnTo>
                  <a:lnTo>
                    <a:pt x="1641193" y="346853"/>
                  </a:lnTo>
                  <a:lnTo>
                    <a:pt x="0" y="346853"/>
                  </a:lnTo>
                  <a:close/>
                </a:path>
              </a:pathLst>
            </a:custGeom>
            <a:solidFill>
              <a:srgbClr val="FD5895">
                <a:alpha val="40000"/>
              </a:srgbClr>
            </a:solidFill>
          </p:spPr>
        </p:sp>
        <p:sp>
          <p:nvSpPr>
            <p:cNvPr name="TextBox 18" id="18"/>
            <p:cNvSpPr txBox="true"/>
            <p:nvPr/>
          </p:nvSpPr>
          <p:spPr>
            <a:xfrm>
              <a:off x="0" y="-38100"/>
              <a:ext cx="1641193" cy="384953"/>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5400000">
            <a:off x="13030937" y="-559570"/>
            <a:ext cx="723728" cy="2270519"/>
          </a:xfrm>
          <a:custGeom>
            <a:avLst/>
            <a:gdLst/>
            <a:ahLst/>
            <a:cxnLst/>
            <a:rect r="r" b="b" t="t" l="l"/>
            <a:pathLst>
              <a:path h="2270519" w="723728">
                <a:moveTo>
                  <a:pt x="0" y="0"/>
                </a:moveTo>
                <a:lnTo>
                  <a:pt x="723728" y="0"/>
                </a:lnTo>
                <a:lnTo>
                  <a:pt x="723728" y="2270518"/>
                </a:lnTo>
                <a:lnTo>
                  <a:pt x="0" y="227051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0" id="20"/>
          <p:cNvSpPr txBox="true"/>
          <p:nvPr/>
        </p:nvSpPr>
        <p:spPr>
          <a:xfrm rot="0">
            <a:off x="4973659" y="668038"/>
            <a:ext cx="9587420" cy="2219896"/>
          </a:xfrm>
          <a:prstGeom prst="rect">
            <a:avLst/>
          </a:prstGeom>
        </p:spPr>
        <p:txBody>
          <a:bodyPr anchor="t" rtlCol="false" tIns="0" lIns="0" bIns="0" rIns="0">
            <a:spAutoFit/>
          </a:bodyPr>
          <a:lstStyle/>
          <a:p>
            <a:pPr algn="ctr" marL="0" indent="0" lvl="0">
              <a:lnSpc>
                <a:spcPts val="8893"/>
              </a:lnSpc>
              <a:spcBef>
                <a:spcPct val="0"/>
              </a:spcBef>
            </a:pPr>
            <a:r>
              <a:rPr lang="en-US" sz="6352">
                <a:solidFill>
                  <a:srgbClr val="FD202F"/>
                </a:solidFill>
                <a:latin typeface="Lazydog"/>
                <a:ea typeface="Lazydog"/>
                <a:cs typeface="Lazydog"/>
                <a:sym typeface="Lazydog"/>
              </a:rPr>
              <a:t>LAS DATA CRUSHERS DE ESTE PROYECTO SOMOS: </a:t>
            </a:r>
          </a:p>
        </p:txBody>
      </p:sp>
      <p:sp>
        <p:nvSpPr>
          <p:cNvPr name="TextBox 21" id="21"/>
          <p:cNvSpPr txBox="true"/>
          <p:nvPr/>
        </p:nvSpPr>
        <p:spPr>
          <a:xfrm rot="-525081">
            <a:off x="2086598" y="6858557"/>
            <a:ext cx="3364925" cy="336550"/>
          </a:xfrm>
          <a:prstGeom prst="rect">
            <a:avLst/>
          </a:prstGeom>
        </p:spPr>
        <p:txBody>
          <a:bodyPr anchor="t" rtlCol="false" tIns="0" lIns="0" bIns="0" rIns="0">
            <a:spAutoFit/>
          </a:bodyPr>
          <a:lstStyle/>
          <a:p>
            <a:pPr algn="ctr" marL="0" indent="0" lvl="0">
              <a:lnSpc>
                <a:spcPts val="2600"/>
              </a:lnSpc>
              <a:spcBef>
                <a:spcPct val="0"/>
              </a:spcBef>
            </a:pPr>
            <a:r>
              <a:rPr lang="en-US" sz="2000">
                <a:solidFill>
                  <a:srgbClr val="EF414A"/>
                </a:solidFill>
                <a:latin typeface="Lazydog"/>
                <a:ea typeface="Lazydog"/>
                <a:cs typeface="Lazydog"/>
                <a:sym typeface="Lazydog"/>
              </a:rPr>
              <a:t>PATRICIA SAINZ</a:t>
            </a:r>
          </a:p>
        </p:txBody>
      </p:sp>
      <p:sp>
        <p:nvSpPr>
          <p:cNvPr name="TextBox 22" id="22"/>
          <p:cNvSpPr txBox="true"/>
          <p:nvPr/>
        </p:nvSpPr>
        <p:spPr>
          <a:xfrm rot="657144">
            <a:off x="5458863" y="6795987"/>
            <a:ext cx="3364925" cy="336550"/>
          </a:xfrm>
          <a:prstGeom prst="rect">
            <a:avLst/>
          </a:prstGeom>
        </p:spPr>
        <p:txBody>
          <a:bodyPr anchor="t" rtlCol="false" tIns="0" lIns="0" bIns="0" rIns="0">
            <a:spAutoFit/>
          </a:bodyPr>
          <a:lstStyle/>
          <a:p>
            <a:pPr algn="ctr" marL="0" indent="0" lvl="0">
              <a:lnSpc>
                <a:spcPts val="2600"/>
              </a:lnSpc>
              <a:spcBef>
                <a:spcPct val="0"/>
              </a:spcBef>
            </a:pPr>
            <a:r>
              <a:rPr lang="en-US" sz="2000">
                <a:solidFill>
                  <a:srgbClr val="EF414A"/>
                </a:solidFill>
                <a:latin typeface="Lazydog"/>
                <a:ea typeface="Lazydog"/>
                <a:cs typeface="Lazydog"/>
                <a:sym typeface="Lazydog"/>
              </a:rPr>
              <a:t>FIONA SÁNCHEZ</a:t>
            </a:r>
          </a:p>
        </p:txBody>
      </p:sp>
      <p:sp>
        <p:nvSpPr>
          <p:cNvPr name="TextBox 23" id="23"/>
          <p:cNvSpPr txBox="true"/>
          <p:nvPr/>
        </p:nvSpPr>
        <p:spPr>
          <a:xfrm rot="-355474">
            <a:off x="9365558" y="6887012"/>
            <a:ext cx="3364925" cy="336550"/>
          </a:xfrm>
          <a:prstGeom prst="rect">
            <a:avLst/>
          </a:prstGeom>
        </p:spPr>
        <p:txBody>
          <a:bodyPr anchor="t" rtlCol="false" tIns="0" lIns="0" bIns="0" rIns="0">
            <a:spAutoFit/>
          </a:bodyPr>
          <a:lstStyle/>
          <a:p>
            <a:pPr algn="ctr" marL="0" indent="0" lvl="0">
              <a:lnSpc>
                <a:spcPts val="2600"/>
              </a:lnSpc>
              <a:spcBef>
                <a:spcPct val="0"/>
              </a:spcBef>
            </a:pPr>
            <a:r>
              <a:rPr lang="en-US" sz="2000">
                <a:solidFill>
                  <a:srgbClr val="EF414A"/>
                </a:solidFill>
                <a:latin typeface="Lazydog"/>
                <a:ea typeface="Lazydog"/>
                <a:cs typeface="Lazydog"/>
                <a:sym typeface="Lazydog"/>
              </a:rPr>
              <a:t>ELENA DURÁN</a:t>
            </a:r>
          </a:p>
        </p:txBody>
      </p:sp>
      <p:sp>
        <p:nvSpPr>
          <p:cNvPr name="TextBox 24" id="24"/>
          <p:cNvSpPr txBox="true"/>
          <p:nvPr/>
        </p:nvSpPr>
        <p:spPr>
          <a:xfrm rot="657144">
            <a:off x="12258867" y="6795987"/>
            <a:ext cx="3364925" cy="336550"/>
          </a:xfrm>
          <a:prstGeom prst="rect">
            <a:avLst/>
          </a:prstGeom>
        </p:spPr>
        <p:txBody>
          <a:bodyPr anchor="t" rtlCol="false" tIns="0" lIns="0" bIns="0" rIns="0">
            <a:spAutoFit/>
          </a:bodyPr>
          <a:lstStyle/>
          <a:p>
            <a:pPr algn="ctr" marL="0" indent="0" lvl="0">
              <a:lnSpc>
                <a:spcPts val="2600"/>
              </a:lnSpc>
              <a:spcBef>
                <a:spcPct val="0"/>
              </a:spcBef>
            </a:pPr>
            <a:r>
              <a:rPr lang="en-US" sz="2000">
                <a:solidFill>
                  <a:srgbClr val="EF414A"/>
                </a:solidFill>
                <a:latin typeface="Lazydog"/>
                <a:ea typeface="Lazydog"/>
                <a:cs typeface="Lazydog"/>
                <a:sym typeface="Lazydog"/>
              </a:rPr>
              <a:t>MARINA GASCÓ</a:t>
            </a:r>
          </a:p>
        </p:txBody>
      </p:sp>
      <p:sp>
        <p:nvSpPr>
          <p:cNvPr name="TextBox 25" id="25"/>
          <p:cNvSpPr txBox="true"/>
          <p:nvPr/>
        </p:nvSpPr>
        <p:spPr>
          <a:xfrm rot="0">
            <a:off x="5452950" y="7866542"/>
            <a:ext cx="3364925" cy="2400300"/>
          </a:xfrm>
          <a:prstGeom prst="rect">
            <a:avLst/>
          </a:prstGeom>
        </p:spPr>
        <p:txBody>
          <a:bodyPr anchor="t" rtlCol="false" tIns="0" lIns="0" bIns="0" rIns="0">
            <a:spAutoFit/>
          </a:bodyPr>
          <a:lstStyle/>
          <a:p>
            <a:pPr algn="ctr">
              <a:lnSpc>
                <a:spcPts val="2100"/>
              </a:lnSpc>
            </a:pPr>
            <a:r>
              <a:rPr lang="en-US" sz="1500">
                <a:solidFill>
                  <a:srgbClr val="EF414A"/>
                </a:solidFill>
                <a:latin typeface="Montserrat Classic"/>
                <a:ea typeface="Montserrat Classic"/>
                <a:cs typeface="Montserrat Classic"/>
                <a:sym typeface="Montserrat Classic"/>
              </a:rPr>
              <a:t>Nadie lo ve venir y de repente  Fiona te ha sacado una lambda tras otra, hecho que ha cataputaldo nuestro proyecto a otro nivel. </a:t>
            </a:r>
          </a:p>
          <a:p>
            <a:pPr algn="ctr" marL="0" indent="0" lvl="0">
              <a:lnSpc>
                <a:spcPts val="2100"/>
              </a:lnSpc>
              <a:spcBef>
                <a:spcPct val="0"/>
              </a:spcBef>
            </a:pPr>
            <a:r>
              <a:rPr lang="en-US" sz="1500">
                <a:solidFill>
                  <a:srgbClr val="EF414A"/>
                </a:solidFill>
                <a:latin typeface="Montserrat Classic"/>
                <a:ea typeface="Montserrat Classic"/>
                <a:cs typeface="Montserrat Classic"/>
                <a:sym typeface="Montserrat Classic"/>
              </a:rPr>
              <a:t>Además, su background en RRHH nos ha venido como agua de mayo para comprender esta “curiosa” BBDD. </a:t>
            </a:r>
          </a:p>
        </p:txBody>
      </p:sp>
      <p:sp>
        <p:nvSpPr>
          <p:cNvPr name="TextBox 26" id="26"/>
          <p:cNvSpPr txBox="true"/>
          <p:nvPr/>
        </p:nvSpPr>
        <p:spPr>
          <a:xfrm rot="0">
            <a:off x="2317179" y="7876067"/>
            <a:ext cx="2909560" cy="1333500"/>
          </a:xfrm>
          <a:prstGeom prst="rect">
            <a:avLst/>
          </a:prstGeom>
        </p:spPr>
        <p:txBody>
          <a:bodyPr anchor="t" rtlCol="false" tIns="0" lIns="0" bIns="0" rIns="0">
            <a:spAutoFit/>
          </a:bodyPr>
          <a:lstStyle/>
          <a:p>
            <a:pPr algn="ctr" marL="0" indent="0" lvl="0">
              <a:lnSpc>
                <a:spcPts val="2100"/>
              </a:lnSpc>
              <a:spcBef>
                <a:spcPct val="0"/>
              </a:spcBef>
            </a:pPr>
            <a:r>
              <a:rPr lang="en-US" sz="1500">
                <a:solidFill>
                  <a:srgbClr val="EF414A"/>
                </a:solidFill>
                <a:latin typeface="Montserrat Classic"/>
                <a:ea typeface="Montserrat Classic"/>
                <a:cs typeface="Montserrat Classic"/>
                <a:sym typeface="Montserrat Classic"/>
              </a:rPr>
              <a:t>Python y Patricia, ¡sí que son el match perfecto! La limpieza de datos (y en general) is her passion y las funciones son su imperio romano. </a:t>
            </a:r>
          </a:p>
        </p:txBody>
      </p:sp>
      <p:sp>
        <p:nvSpPr>
          <p:cNvPr name="TextBox 27" id="27"/>
          <p:cNvSpPr txBox="true"/>
          <p:nvPr/>
        </p:nvSpPr>
        <p:spPr>
          <a:xfrm rot="0">
            <a:off x="9361107" y="7828442"/>
            <a:ext cx="3364925" cy="2400300"/>
          </a:xfrm>
          <a:prstGeom prst="rect">
            <a:avLst/>
          </a:prstGeom>
        </p:spPr>
        <p:txBody>
          <a:bodyPr anchor="t" rtlCol="false" tIns="0" lIns="0" bIns="0" rIns="0">
            <a:spAutoFit/>
          </a:bodyPr>
          <a:lstStyle/>
          <a:p>
            <a:pPr algn="ctr" marL="0" indent="0" lvl="0">
              <a:lnSpc>
                <a:spcPts val="2100"/>
              </a:lnSpc>
              <a:spcBef>
                <a:spcPct val="0"/>
              </a:spcBef>
            </a:pPr>
            <a:r>
              <a:rPr lang="en-US" sz="1500">
                <a:solidFill>
                  <a:srgbClr val="EF414A"/>
                </a:solidFill>
                <a:latin typeface="Montserrat Classic"/>
                <a:ea typeface="Montserrat Classic"/>
                <a:cs typeface="Montserrat Classic"/>
                <a:sym typeface="Montserrat Classic"/>
              </a:rPr>
              <a:t>Elena se ha convertido en la máster&amp;commander de las BBDD, descubriendo hallazgos, relacionando categorías y haciendo auditorías que ya le gustaría a Hacienda (o no).  Le gusta que todo esté perfe y cuando no es así : ¡pal’ carajo que van los datos!</a:t>
            </a:r>
          </a:p>
        </p:txBody>
      </p:sp>
      <p:sp>
        <p:nvSpPr>
          <p:cNvPr name="TextBox 28" id="28"/>
          <p:cNvSpPr txBox="true"/>
          <p:nvPr/>
        </p:nvSpPr>
        <p:spPr>
          <a:xfrm rot="0">
            <a:off x="13040542" y="7828442"/>
            <a:ext cx="3364925" cy="2400300"/>
          </a:xfrm>
          <a:prstGeom prst="rect">
            <a:avLst/>
          </a:prstGeom>
        </p:spPr>
        <p:txBody>
          <a:bodyPr anchor="t" rtlCol="false" tIns="0" lIns="0" bIns="0" rIns="0">
            <a:spAutoFit/>
          </a:bodyPr>
          <a:lstStyle/>
          <a:p>
            <a:pPr algn="ctr">
              <a:lnSpc>
                <a:spcPts val="2100"/>
              </a:lnSpc>
            </a:pPr>
            <a:r>
              <a:rPr lang="en-US" sz="1500">
                <a:solidFill>
                  <a:srgbClr val="EF414A"/>
                </a:solidFill>
                <a:latin typeface="Montserrat Classic"/>
                <a:ea typeface="Montserrat Classic"/>
                <a:cs typeface="Montserrat Classic"/>
                <a:sym typeface="Montserrat Classic"/>
              </a:rPr>
              <a:t>Marina ve los insights como Harry Potter ve la snitch dorada.</a:t>
            </a:r>
          </a:p>
          <a:p>
            <a:pPr algn="ctr">
              <a:lnSpc>
                <a:spcPts val="2100"/>
              </a:lnSpc>
            </a:pPr>
            <a:r>
              <a:rPr lang="en-US" sz="1500">
                <a:solidFill>
                  <a:srgbClr val="EF414A"/>
                </a:solidFill>
                <a:latin typeface="Montserrat Classic"/>
                <a:ea typeface="Montserrat Classic"/>
                <a:cs typeface="Montserrat Classic"/>
                <a:sym typeface="Montserrat Classic"/>
              </a:rPr>
              <a:t>Es la guinda en un pastel, los petazeta de las golosinas y los fuegos artificiales en una fiesta.</a:t>
            </a:r>
          </a:p>
          <a:p>
            <a:pPr algn="ctr">
              <a:lnSpc>
                <a:spcPts val="2100"/>
              </a:lnSpc>
            </a:pPr>
            <a:r>
              <a:rPr lang="en-US" sz="1500">
                <a:solidFill>
                  <a:srgbClr val="EF414A"/>
                </a:solidFill>
                <a:latin typeface="Montserrat Classic"/>
                <a:ea typeface="Montserrat Classic"/>
                <a:cs typeface="Montserrat Classic"/>
                <a:sym typeface="Montserrat Classic"/>
              </a:rPr>
              <a:t>No hay presentación que se le resista y que no consiga elevar a otro nivel.</a:t>
            </a:r>
          </a:p>
          <a:p>
            <a:pPr algn="ctr" marL="0" indent="0" lvl="0">
              <a:lnSpc>
                <a:spcPts val="2100"/>
              </a:lnSpc>
              <a:spcBef>
                <a:spcPct val="0"/>
              </a:spcBef>
            </a:pPr>
          </a:p>
        </p:txBody>
      </p:sp>
      <p:sp>
        <p:nvSpPr>
          <p:cNvPr name="TextBox 29" id="29"/>
          <p:cNvSpPr txBox="true"/>
          <p:nvPr/>
        </p:nvSpPr>
        <p:spPr>
          <a:xfrm rot="0">
            <a:off x="14561079" y="981075"/>
            <a:ext cx="3412577" cy="1568341"/>
          </a:xfrm>
          <a:prstGeom prst="rect">
            <a:avLst/>
          </a:prstGeom>
        </p:spPr>
        <p:txBody>
          <a:bodyPr anchor="t" rtlCol="false" tIns="0" lIns="0" bIns="0" rIns="0">
            <a:spAutoFit/>
          </a:bodyPr>
          <a:lstStyle/>
          <a:p>
            <a:pPr algn="ctr">
              <a:lnSpc>
                <a:spcPts val="2469"/>
              </a:lnSpc>
              <a:spcBef>
                <a:spcPct val="0"/>
              </a:spcBef>
            </a:pPr>
            <a:r>
              <a:rPr lang="en-US" sz="1763">
                <a:solidFill>
                  <a:srgbClr val="000000"/>
                </a:solidFill>
                <a:latin typeface="Lazydog"/>
                <a:ea typeface="Lazydog"/>
                <a:cs typeface="Lazydog"/>
                <a:sym typeface="Lazydog"/>
              </a:rPr>
              <a:t>(PORQUE HEMOS TENIDO UN CRUSH CON LA DATA Y VAMOS A HACER QUE VOSOTRAS QUE NOS ESTÁIS ESCUCHANDO, TAMBIÉN LO TENGÁIS)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7F9"/>
        </a:solidFill>
      </p:bgPr>
    </p:bg>
    <p:spTree>
      <p:nvGrpSpPr>
        <p:cNvPr id="1" name=""/>
        <p:cNvGrpSpPr/>
        <p:nvPr/>
      </p:nvGrpSpPr>
      <p:grpSpPr>
        <a:xfrm>
          <a:off x="0" y="0"/>
          <a:ext cx="0" cy="0"/>
          <a:chOff x="0" y="0"/>
          <a:chExt cx="0" cy="0"/>
        </a:xfrm>
      </p:grpSpPr>
      <p:sp>
        <p:nvSpPr>
          <p:cNvPr name="AutoShape 2" id="2"/>
          <p:cNvSpPr/>
          <p:nvPr/>
        </p:nvSpPr>
        <p:spPr>
          <a:xfrm rot="0">
            <a:off x="1190625" y="5033962"/>
            <a:ext cx="16068675" cy="0"/>
          </a:xfrm>
          <a:prstGeom prst="line">
            <a:avLst/>
          </a:prstGeom>
          <a:ln cap="rnd" w="219075">
            <a:solidFill>
              <a:srgbClr val="FD87BE"/>
            </a:solidFill>
            <a:prstDash val="solid"/>
            <a:headEnd type="none" len="sm" w="sm"/>
            <a:tailEnd type="none" len="sm" w="sm"/>
          </a:ln>
        </p:spPr>
      </p:sp>
      <p:sp>
        <p:nvSpPr>
          <p:cNvPr name="Freeform 3" id="3"/>
          <p:cNvSpPr/>
          <p:nvPr/>
        </p:nvSpPr>
        <p:spPr>
          <a:xfrm flipH="false" flipV="false" rot="0">
            <a:off x="1028700" y="4592420"/>
            <a:ext cx="1080178" cy="1055905"/>
          </a:xfrm>
          <a:custGeom>
            <a:avLst/>
            <a:gdLst/>
            <a:ahLst/>
            <a:cxnLst/>
            <a:rect r="r" b="b" t="t" l="l"/>
            <a:pathLst>
              <a:path h="1055905" w="1080178">
                <a:moveTo>
                  <a:pt x="0" y="0"/>
                </a:moveTo>
                <a:lnTo>
                  <a:pt x="1080178" y="0"/>
                </a:lnTo>
                <a:lnTo>
                  <a:pt x="1080178" y="1055905"/>
                </a:lnTo>
                <a:lnTo>
                  <a:pt x="0" y="1055905"/>
                </a:lnTo>
                <a:lnTo>
                  <a:pt x="0" y="0"/>
                </a:lnTo>
                <a:close/>
              </a:path>
            </a:pathLst>
          </a:custGeom>
          <a:blipFill>
            <a:blip r:embed="rId2">
              <a:extLst>
                <a:ext uri="{96DAC541-7B7A-43D3-8B79-37D633B846F1}">
                  <asvg:svgBlip xmlns:asvg="http://schemas.microsoft.com/office/drawing/2016/SVG/main" r:embed="rId3"/>
                </a:ext>
              </a:extLst>
            </a:blip>
            <a:stretch>
              <a:fillRect l="-69364" t="-39071" r="-70128" b="-90335"/>
            </a:stretch>
          </a:blipFill>
        </p:spPr>
      </p:sp>
      <p:sp>
        <p:nvSpPr>
          <p:cNvPr name="Freeform 4" id="4"/>
          <p:cNvSpPr/>
          <p:nvPr/>
        </p:nvSpPr>
        <p:spPr>
          <a:xfrm flipH="false" flipV="false" rot="0">
            <a:off x="5317258" y="4592420"/>
            <a:ext cx="1080178" cy="1055905"/>
          </a:xfrm>
          <a:custGeom>
            <a:avLst/>
            <a:gdLst/>
            <a:ahLst/>
            <a:cxnLst/>
            <a:rect r="r" b="b" t="t" l="l"/>
            <a:pathLst>
              <a:path h="1055905" w="1080178">
                <a:moveTo>
                  <a:pt x="0" y="0"/>
                </a:moveTo>
                <a:lnTo>
                  <a:pt x="1080179" y="0"/>
                </a:lnTo>
                <a:lnTo>
                  <a:pt x="1080179" y="1055905"/>
                </a:lnTo>
                <a:lnTo>
                  <a:pt x="0" y="1055905"/>
                </a:lnTo>
                <a:lnTo>
                  <a:pt x="0" y="0"/>
                </a:lnTo>
                <a:close/>
              </a:path>
            </a:pathLst>
          </a:custGeom>
          <a:blipFill>
            <a:blip r:embed="rId2">
              <a:extLst>
                <a:ext uri="{96DAC541-7B7A-43D3-8B79-37D633B846F1}">
                  <asvg:svgBlip xmlns:asvg="http://schemas.microsoft.com/office/drawing/2016/SVG/main" r:embed="rId3"/>
                </a:ext>
              </a:extLst>
            </a:blip>
            <a:stretch>
              <a:fillRect l="-69364" t="-39071" r="-70128" b="-90335"/>
            </a:stretch>
          </a:blipFill>
        </p:spPr>
      </p:sp>
      <p:sp>
        <p:nvSpPr>
          <p:cNvPr name="Freeform 5" id="5"/>
          <p:cNvSpPr/>
          <p:nvPr/>
        </p:nvSpPr>
        <p:spPr>
          <a:xfrm flipH="false" flipV="false" rot="0">
            <a:off x="9605817" y="4592420"/>
            <a:ext cx="1080178" cy="1055905"/>
          </a:xfrm>
          <a:custGeom>
            <a:avLst/>
            <a:gdLst/>
            <a:ahLst/>
            <a:cxnLst/>
            <a:rect r="r" b="b" t="t" l="l"/>
            <a:pathLst>
              <a:path h="1055905" w="1080178">
                <a:moveTo>
                  <a:pt x="0" y="0"/>
                </a:moveTo>
                <a:lnTo>
                  <a:pt x="1080178" y="0"/>
                </a:lnTo>
                <a:lnTo>
                  <a:pt x="1080178" y="1055905"/>
                </a:lnTo>
                <a:lnTo>
                  <a:pt x="0" y="1055905"/>
                </a:lnTo>
                <a:lnTo>
                  <a:pt x="0" y="0"/>
                </a:lnTo>
                <a:close/>
              </a:path>
            </a:pathLst>
          </a:custGeom>
          <a:blipFill>
            <a:blip r:embed="rId2">
              <a:extLst>
                <a:ext uri="{96DAC541-7B7A-43D3-8B79-37D633B846F1}">
                  <asvg:svgBlip xmlns:asvg="http://schemas.microsoft.com/office/drawing/2016/SVG/main" r:embed="rId3"/>
                </a:ext>
              </a:extLst>
            </a:blip>
            <a:stretch>
              <a:fillRect l="-69364" t="-39071" r="-70128" b="-90335"/>
            </a:stretch>
          </a:blipFill>
        </p:spPr>
      </p:sp>
      <p:sp>
        <p:nvSpPr>
          <p:cNvPr name="Freeform 6" id="6"/>
          <p:cNvSpPr/>
          <p:nvPr/>
        </p:nvSpPr>
        <p:spPr>
          <a:xfrm flipH="false" flipV="false" rot="0">
            <a:off x="15202336" y="4592420"/>
            <a:ext cx="1080178" cy="1055905"/>
          </a:xfrm>
          <a:custGeom>
            <a:avLst/>
            <a:gdLst/>
            <a:ahLst/>
            <a:cxnLst/>
            <a:rect r="r" b="b" t="t" l="l"/>
            <a:pathLst>
              <a:path h="1055905" w="1080178">
                <a:moveTo>
                  <a:pt x="0" y="0"/>
                </a:moveTo>
                <a:lnTo>
                  <a:pt x="1080178" y="0"/>
                </a:lnTo>
                <a:lnTo>
                  <a:pt x="1080178" y="1055905"/>
                </a:lnTo>
                <a:lnTo>
                  <a:pt x="0" y="1055905"/>
                </a:lnTo>
                <a:lnTo>
                  <a:pt x="0" y="0"/>
                </a:lnTo>
                <a:close/>
              </a:path>
            </a:pathLst>
          </a:custGeom>
          <a:blipFill>
            <a:blip r:embed="rId2">
              <a:extLst>
                <a:ext uri="{96DAC541-7B7A-43D3-8B79-37D633B846F1}">
                  <asvg:svgBlip xmlns:asvg="http://schemas.microsoft.com/office/drawing/2016/SVG/main" r:embed="rId3"/>
                </a:ext>
              </a:extLst>
            </a:blip>
            <a:stretch>
              <a:fillRect l="-69364" t="-39071" r="-70128" b="-90335"/>
            </a:stretch>
          </a:blipFill>
        </p:spPr>
      </p:sp>
      <p:sp>
        <p:nvSpPr>
          <p:cNvPr name="Freeform 7" id="7"/>
          <p:cNvSpPr/>
          <p:nvPr/>
        </p:nvSpPr>
        <p:spPr>
          <a:xfrm flipH="false" flipV="false" rot="0">
            <a:off x="9605817" y="4542393"/>
            <a:ext cx="1524645" cy="1155958"/>
          </a:xfrm>
          <a:custGeom>
            <a:avLst/>
            <a:gdLst/>
            <a:ahLst/>
            <a:cxnLst/>
            <a:rect r="r" b="b" t="t" l="l"/>
            <a:pathLst>
              <a:path h="1155958" w="1524645">
                <a:moveTo>
                  <a:pt x="0" y="0"/>
                </a:moveTo>
                <a:lnTo>
                  <a:pt x="1524645" y="0"/>
                </a:lnTo>
                <a:lnTo>
                  <a:pt x="1524645" y="1155959"/>
                </a:lnTo>
                <a:lnTo>
                  <a:pt x="0" y="11559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340387" y="450721"/>
            <a:ext cx="3124550" cy="4091673"/>
          </a:xfrm>
          <a:custGeom>
            <a:avLst/>
            <a:gdLst/>
            <a:ahLst/>
            <a:cxnLst/>
            <a:rect r="r" b="b" t="t" l="l"/>
            <a:pathLst>
              <a:path h="4091673" w="3124550">
                <a:moveTo>
                  <a:pt x="0" y="0"/>
                </a:moveTo>
                <a:lnTo>
                  <a:pt x="3124550" y="0"/>
                </a:lnTo>
                <a:lnTo>
                  <a:pt x="3124550" y="4091672"/>
                </a:lnTo>
                <a:lnTo>
                  <a:pt x="0" y="40916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028700" y="1478517"/>
            <a:ext cx="16263190" cy="2797176"/>
          </a:xfrm>
          <a:prstGeom prst="rect">
            <a:avLst/>
          </a:prstGeom>
        </p:spPr>
        <p:txBody>
          <a:bodyPr anchor="t" rtlCol="false" tIns="0" lIns="0" bIns="0" rIns="0">
            <a:spAutoFit/>
          </a:bodyPr>
          <a:lstStyle/>
          <a:p>
            <a:pPr algn="l" marL="0" indent="0" lvl="0">
              <a:lnSpc>
                <a:spcPts val="11199"/>
              </a:lnSpc>
              <a:spcBef>
                <a:spcPct val="0"/>
              </a:spcBef>
            </a:pPr>
            <a:r>
              <a:rPr lang="en-US" sz="7999">
                <a:solidFill>
                  <a:srgbClr val="FD202F"/>
                </a:solidFill>
                <a:latin typeface="Lazydog"/>
                <a:ea typeface="Lazydog"/>
                <a:cs typeface="Lazydog"/>
                <a:sym typeface="Lazydog"/>
              </a:rPr>
              <a:t>este ha sido nuestro workflow: </a:t>
            </a:r>
          </a:p>
        </p:txBody>
      </p:sp>
      <p:sp>
        <p:nvSpPr>
          <p:cNvPr name="TextBox 10" id="10"/>
          <p:cNvSpPr txBox="true"/>
          <p:nvPr/>
        </p:nvSpPr>
        <p:spPr>
          <a:xfrm rot="0">
            <a:off x="1028700" y="5962650"/>
            <a:ext cx="3364925" cy="1374140"/>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EF414A"/>
                </a:solidFill>
                <a:latin typeface="Lazydog"/>
                <a:ea typeface="Lazydog"/>
                <a:cs typeface="Lazydog"/>
                <a:sym typeface="Lazydog"/>
              </a:rPr>
              <a:t>SEMANA 1: COMPRENSIÓN Y LIMPIEZA DE DATOS</a:t>
            </a:r>
          </a:p>
        </p:txBody>
      </p:sp>
      <p:sp>
        <p:nvSpPr>
          <p:cNvPr name="TextBox 11" id="11"/>
          <p:cNvSpPr txBox="true"/>
          <p:nvPr/>
        </p:nvSpPr>
        <p:spPr>
          <a:xfrm rot="0">
            <a:off x="1028700" y="7517765"/>
            <a:ext cx="3116544" cy="1842135"/>
          </a:xfrm>
          <a:prstGeom prst="rect">
            <a:avLst/>
          </a:prstGeom>
        </p:spPr>
        <p:txBody>
          <a:bodyPr anchor="t" rtlCol="false" tIns="0" lIns="0" bIns="0" rIns="0">
            <a:spAutoFit/>
          </a:bodyPr>
          <a:lstStyle/>
          <a:p>
            <a:pPr algn="l" marL="453390" indent="-226695" lvl="1">
              <a:lnSpc>
                <a:spcPts val="2940"/>
              </a:lnSpc>
              <a:buFont typeface="Arial"/>
              <a:buChar char="•"/>
            </a:pPr>
            <a:r>
              <a:rPr lang="en-US" sz="2100">
                <a:solidFill>
                  <a:srgbClr val="EF414A"/>
                </a:solidFill>
                <a:latin typeface="Montserrat Classic"/>
                <a:ea typeface="Montserrat Classic"/>
                <a:cs typeface="Montserrat Classic"/>
                <a:sym typeface="Montserrat Classic"/>
              </a:rPr>
              <a:t>Análisis Exploratorio de Datos(EDA).</a:t>
            </a:r>
          </a:p>
          <a:p>
            <a:pPr algn="l" marL="453390" indent="-226695" lvl="1">
              <a:lnSpc>
                <a:spcPts val="2940"/>
              </a:lnSpc>
              <a:buFont typeface="Arial"/>
              <a:buChar char="•"/>
            </a:pPr>
            <a:r>
              <a:rPr lang="en-US" sz="2100">
                <a:solidFill>
                  <a:srgbClr val="EF414A"/>
                </a:solidFill>
                <a:latin typeface="Montserrat Classic"/>
                <a:ea typeface="Montserrat Classic"/>
                <a:cs typeface="Montserrat Classic"/>
                <a:sym typeface="Montserrat Classic"/>
              </a:rPr>
              <a:t>Transformación de los datos.</a:t>
            </a:r>
          </a:p>
        </p:txBody>
      </p:sp>
      <p:sp>
        <p:nvSpPr>
          <p:cNvPr name="TextBox 12" id="12"/>
          <p:cNvSpPr txBox="true"/>
          <p:nvPr/>
        </p:nvSpPr>
        <p:spPr>
          <a:xfrm rot="0">
            <a:off x="4393625" y="5924550"/>
            <a:ext cx="3364925" cy="1831340"/>
          </a:xfrm>
          <a:prstGeom prst="rect">
            <a:avLst/>
          </a:prstGeom>
        </p:spPr>
        <p:txBody>
          <a:bodyPr anchor="t" rtlCol="false" tIns="0" lIns="0" bIns="0" rIns="0">
            <a:spAutoFit/>
          </a:bodyPr>
          <a:lstStyle/>
          <a:p>
            <a:pPr algn="ctr">
              <a:lnSpc>
                <a:spcPts val="3639"/>
              </a:lnSpc>
            </a:pPr>
            <a:r>
              <a:rPr lang="en-US" sz="2799">
                <a:solidFill>
                  <a:srgbClr val="EF414A"/>
                </a:solidFill>
                <a:latin typeface="Lazydog"/>
                <a:ea typeface="Lazydog"/>
                <a:cs typeface="Lazydog"/>
                <a:sym typeface="Lazydog"/>
              </a:rPr>
              <a:t>SEMANA 2:</a:t>
            </a:r>
          </a:p>
          <a:p>
            <a:pPr algn="ctr">
              <a:lnSpc>
                <a:spcPts val="3639"/>
              </a:lnSpc>
            </a:pPr>
            <a:r>
              <a:rPr lang="en-US" sz="2799">
                <a:solidFill>
                  <a:srgbClr val="EF414A"/>
                </a:solidFill>
                <a:latin typeface="Lazydog"/>
                <a:ea typeface="Lazydog"/>
                <a:cs typeface="Lazydog"/>
                <a:sym typeface="Lazydog"/>
              </a:rPr>
              <a:t>TRANSFORMACIÓN Y ESTRUCTURA.  </a:t>
            </a:r>
          </a:p>
          <a:p>
            <a:pPr algn="ctr" marL="0" indent="0" lvl="0">
              <a:lnSpc>
                <a:spcPts val="3639"/>
              </a:lnSpc>
              <a:spcBef>
                <a:spcPct val="0"/>
              </a:spcBef>
            </a:pPr>
          </a:p>
        </p:txBody>
      </p:sp>
      <p:sp>
        <p:nvSpPr>
          <p:cNvPr name="TextBox 13" id="13"/>
          <p:cNvSpPr txBox="true"/>
          <p:nvPr/>
        </p:nvSpPr>
        <p:spPr>
          <a:xfrm rot="0">
            <a:off x="4393625" y="7517765"/>
            <a:ext cx="3364925" cy="1842135"/>
          </a:xfrm>
          <a:prstGeom prst="rect">
            <a:avLst/>
          </a:prstGeom>
        </p:spPr>
        <p:txBody>
          <a:bodyPr anchor="t" rtlCol="false" tIns="0" lIns="0" bIns="0" rIns="0">
            <a:spAutoFit/>
          </a:bodyPr>
          <a:lstStyle/>
          <a:p>
            <a:pPr algn="l" marL="453390" indent="-226695" lvl="1">
              <a:lnSpc>
                <a:spcPts val="2940"/>
              </a:lnSpc>
              <a:buFont typeface="Arial"/>
              <a:buChar char="•"/>
            </a:pPr>
            <a:r>
              <a:rPr lang="en-US" sz="2100">
                <a:solidFill>
                  <a:srgbClr val="EF414A"/>
                </a:solidFill>
                <a:latin typeface="Montserrat Classic"/>
                <a:ea typeface="Montserrat Classic"/>
                <a:cs typeface="Montserrat Classic"/>
                <a:sym typeface="Montserrat Classic"/>
              </a:rPr>
              <a:t>Transformación de los datos.</a:t>
            </a:r>
          </a:p>
          <a:p>
            <a:pPr algn="l" marL="453390" indent="-226695" lvl="1">
              <a:lnSpc>
                <a:spcPts val="2940"/>
              </a:lnSpc>
              <a:buFont typeface="Arial"/>
              <a:buChar char="•"/>
            </a:pPr>
            <a:r>
              <a:rPr lang="en-US" sz="2100">
                <a:solidFill>
                  <a:srgbClr val="EF414A"/>
                </a:solidFill>
                <a:latin typeface="Montserrat Classic"/>
                <a:ea typeface="Montserrat Classic"/>
                <a:cs typeface="Montserrat Classic"/>
                <a:sym typeface="Montserrat Classic"/>
              </a:rPr>
              <a:t>Diseño de la Estructura de la Base de Datos. </a:t>
            </a:r>
          </a:p>
        </p:txBody>
      </p:sp>
      <p:sp>
        <p:nvSpPr>
          <p:cNvPr name="TextBox 14" id="14"/>
          <p:cNvSpPr txBox="true"/>
          <p:nvPr/>
        </p:nvSpPr>
        <p:spPr>
          <a:xfrm rot="0">
            <a:off x="8357461" y="5879327"/>
            <a:ext cx="4751717" cy="1374140"/>
          </a:xfrm>
          <a:prstGeom prst="rect">
            <a:avLst/>
          </a:prstGeom>
        </p:spPr>
        <p:txBody>
          <a:bodyPr anchor="t" rtlCol="false" tIns="0" lIns="0" bIns="0" rIns="0">
            <a:spAutoFit/>
          </a:bodyPr>
          <a:lstStyle/>
          <a:p>
            <a:pPr algn="ctr">
              <a:lnSpc>
                <a:spcPts val="3639"/>
              </a:lnSpc>
            </a:pPr>
            <a:r>
              <a:rPr lang="en-US" sz="2799">
                <a:solidFill>
                  <a:srgbClr val="EF414A"/>
                </a:solidFill>
                <a:latin typeface="Lazydog"/>
                <a:ea typeface="Lazydog"/>
                <a:cs typeface="Lazydog"/>
                <a:sym typeface="Lazydog"/>
              </a:rPr>
              <a:t>SEMANA 3: </a:t>
            </a:r>
          </a:p>
          <a:p>
            <a:pPr algn="ctr" marL="0" indent="0" lvl="0">
              <a:lnSpc>
                <a:spcPts val="3639"/>
              </a:lnSpc>
              <a:spcBef>
                <a:spcPct val="0"/>
              </a:spcBef>
            </a:pPr>
            <a:r>
              <a:rPr lang="en-US" sz="2799">
                <a:solidFill>
                  <a:srgbClr val="EF414A"/>
                </a:solidFill>
                <a:latin typeface="Lazydog"/>
                <a:ea typeface="Lazydog"/>
                <a:cs typeface="Lazydog"/>
                <a:sym typeface="Lazydog"/>
              </a:rPr>
              <a:t>FINALIZACIÓN DE PROCESOS ACUMULADOS + TESTING</a:t>
            </a:r>
          </a:p>
        </p:txBody>
      </p:sp>
      <p:sp>
        <p:nvSpPr>
          <p:cNvPr name="TextBox 15" id="15"/>
          <p:cNvSpPr txBox="true"/>
          <p:nvPr/>
        </p:nvSpPr>
        <p:spPr>
          <a:xfrm rot="0">
            <a:off x="8529501" y="7517765"/>
            <a:ext cx="4285064" cy="2213610"/>
          </a:xfrm>
          <a:prstGeom prst="rect">
            <a:avLst/>
          </a:prstGeom>
        </p:spPr>
        <p:txBody>
          <a:bodyPr anchor="t" rtlCol="false" tIns="0" lIns="0" bIns="0" rIns="0">
            <a:spAutoFit/>
          </a:bodyPr>
          <a:lstStyle/>
          <a:p>
            <a:pPr algn="l" marL="453390" indent="-226695" lvl="1">
              <a:lnSpc>
                <a:spcPts val="2940"/>
              </a:lnSpc>
              <a:buFont typeface="Arial"/>
              <a:buChar char="•"/>
            </a:pPr>
            <a:r>
              <a:rPr lang="en-US" sz="2100">
                <a:solidFill>
                  <a:srgbClr val="EF414A"/>
                </a:solidFill>
                <a:latin typeface="Montserrat Classic"/>
                <a:ea typeface="Montserrat Classic"/>
                <a:cs typeface="Montserrat Classic"/>
                <a:sym typeface="Montserrat Classic"/>
              </a:rPr>
              <a:t> </a:t>
            </a:r>
            <a:r>
              <a:rPr lang="en-US" sz="2100">
                <a:solidFill>
                  <a:srgbClr val="EF414A"/>
                </a:solidFill>
                <a:latin typeface="Montserrat Classic"/>
                <a:ea typeface="Montserrat Classic"/>
                <a:cs typeface="Montserrat Classic"/>
                <a:sym typeface="Montserrat Classic"/>
              </a:rPr>
              <a:t>Transformación de los datos.</a:t>
            </a:r>
          </a:p>
          <a:p>
            <a:pPr algn="l" marL="453390" indent="-226695" lvl="1">
              <a:lnSpc>
                <a:spcPts val="2940"/>
              </a:lnSpc>
              <a:buFont typeface="Arial"/>
              <a:buChar char="•"/>
            </a:pPr>
            <a:r>
              <a:rPr lang="en-US" sz="2100">
                <a:solidFill>
                  <a:srgbClr val="EF414A"/>
                </a:solidFill>
                <a:latin typeface="Montserrat Classic"/>
                <a:ea typeface="Montserrat Classic"/>
                <a:cs typeface="Montserrat Classic"/>
                <a:sym typeface="Montserrat Classic"/>
              </a:rPr>
              <a:t>Diseño de la Estructura de la Base de Datos. </a:t>
            </a:r>
          </a:p>
          <a:p>
            <a:pPr algn="l" marL="453390" indent="-226695" lvl="1">
              <a:lnSpc>
                <a:spcPts val="2940"/>
              </a:lnSpc>
              <a:buFont typeface="Arial"/>
              <a:buChar char="•"/>
            </a:pPr>
            <a:r>
              <a:rPr lang="en-US" sz="2100">
                <a:solidFill>
                  <a:srgbClr val="EF414A"/>
                </a:solidFill>
                <a:latin typeface="Montserrat Classic"/>
                <a:ea typeface="Montserrat Classic"/>
                <a:cs typeface="Montserrat Classic"/>
                <a:sym typeface="Montserrat Classic"/>
              </a:rPr>
              <a:t>Desarrollo del A/B testing. </a:t>
            </a:r>
          </a:p>
          <a:p>
            <a:pPr algn="l" marL="453390" indent="-226695" lvl="1">
              <a:lnSpc>
                <a:spcPts val="2940"/>
              </a:lnSpc>
              <a:buFont typeface="Arial"/>
              <a:buChar char="•"/>
            </a:pPr>
            <a:r>
              <a:rPr lang="en-US" sz="2100">
                <a:solidFill>
                  <a:srgbClr val="EF414A"/>
                </a:solidFill>
                <a:latin typeface="Montserrat Classic"/>
                <a:ea typeface="Montserrat Classic"/>
                <a:cs typeface="Montserrat Classic"/>
                <a:sym typeface="Montserrat Classic"/>
              </a:rPr>
              <a:t>Creación de la ETL. </a:t>
            </a:r>
          </a:p>
        </p:txBody>
      </p:sp>
      <p:sp>
        <p:nvSpPr>
          <p:cNvPr name="TextBox 16" id="16"/>
          <p:cNvSpPr txBox="true"/>
          <p:nvPr/>
        </p:nvSpPr>
        <p:spPr>
          <a:xfrm rot="0">
            <a:off x="13709253" y="5879327"/>
            <a:ext cx="4067507" cy="1374140"/>
          </a:xfrm>
          <a:prstGeom prst="rect">
            <a:avLst/>
          </a:prstGeom>
        </p:spPr>
        <p:txBody>
          <a:bodyPr anchor="t" rtlCol="false" tIns="0" lIns="0" bIns="0" rIns="0">
            <a:spAutoFit/>
          </a:bodyPr>
          <a:lstStyle/>
          <a:p>
            <a:pPr algn="ctr">
              <a:lnSpc>
                <a:spcPts val="3639"/>
              </a:lnSpc>
            </a:pPr>
            <a:r>
              <a:rPr lang="en-US" sz="2799">
                <a:solidFill>
                  <a:srgbClr val="EF414A"/>
                </a:solidFill>
                <a:latin typeface="Lazydog"/>
                <a:ea typeface="Lazydog"/>
                <a:cs typeface="Lazydog"/>
                <a:sym typeface="Lazydog"/>
              </a:rPr>
              <a:t>SEMANA 4: </a:t>
            </a:r>
          </a:p>
          <a:p>
            <a:pPr algn="ctr" marL="0" indent="0" lvl="0">
              <a:lnSpc>
                <a:spcPts val="3639"/>
              </a:lnSpc>
              <a:spcBef>
                <a:spcPct val="0"/>
              </a:spcBef>
            </a:pPr>
            <a:r>
              <a:rPr lang="en-US" sz="2799">
                <a:solidFill>
                  <a:srgbClr val="EF414A"/>
                </a:solidFill>
                <a:latin typeface="Lazydog"/>
                <a:ea typeface="Lazydog"/>
                <a:cs typeface="Lazydog"/>
                <a:sym typeface="Lazydog"/>
              </a:rPr>
              <a:t>REPORTING, PRESENTACIÓN Y DEMO</a:t>
            </a:r>
          </a:p>
        </p:txBody>
      </p:sp>
      <p:sp>
        <p:nvSpPr>
          <p:cNvPr name="TextBox 17" id="17"/>
          <p:cNvSpPr txBox="true"/>
          <p:nvPr/>
        </p:nvSpPr>
        <p:spPr>
          <a:xfrm rot="0">
            <a:off x="13801233" y="7517765"/>
            <a:ext cx="3882384" cy="727710"/>
          </a:xfrm>
          <a:prstGeom prst="rect">
            <a:avLst/>
          </a:prstGeom>
        </p:spPr>
        <p:txBody>
          <a:bodyPr anchor="t" rtlCol="false" tIns="0" lIns="0" bIns="0" rIns="0">
            <a:spAutoFit/>
          </a:bodyPr>
          <a:lstStyle/>
          <a:p>
            <a:pPr algn="l" marL="453390" indent="-226695" lvl="1">
              <a:lnSpc>
                <a:spcPts val="2940"/>
              </a:lnSpc>
              <a:buFont typeface="Arial"/>
              <a:buChar char="•"/>
            </a:pPr>
            <a:r>
              <a:rPr lang="en-US" sz="2100">
                <a:solidFill>
                  <a:srgbClr val="EF414A"/>
                </a:solidFill>
                <a:latin typeface="Montserrat Classic"/>
                <a:ea typeface="Montserrat Classic"/>
                <a:cs typeface="Montserrat Classic"/>
                <a:sym typeface="Montserrat Classic"/>
              </a:rPr>
              <a:t>Reporte de resultados. </a:t>
            </a:r>
          </a:p>
          <a:p>
            <a:pPr algn="l" marL="453390" indent="-226695" lvl="1">
              <a:lnSpc>
                <a:spcPts val="2940"/>
              </a:lnSpc>
              <a:buFont typeface="Arial"/>
              <a:buChar char="•"/>
            </a:pPr>
            <a:r>
              <a:rPr lang="en-US" sz="2100">
                <a:solidFill>
                  <a:srgbClr val="EF414A"/>
                </a:solidFill>
                <a:latin typeface="Montserrat Classic"/>
                <a:ea typeface="Montserrat Classic"/>
                <a:cs typeface="Montserrat Classic"/>
                <a:sym typeface="Montserrat Classic"/>
              </a:rPr>
              <a:t>Presentación y demo. </a:t>
            </a:r>
          </a:p>
        </p:txBody>
      </p:sp>
      <p:grpSp>
        <p:nvGrpSpPr>
          <p:cNvPr name="Group 18" id="18"/>
          <p:cNvGrpSpPr/>
          <p:nvPr/>
        </p:nvGrpSpPr>
        <p:grpSpPr>
          <a:xfrm rot="0">
            <a:off x="706095" y="3037336"/>
            <a:ext cx="6231406" cy="1316959"/>
            <a:chOff x="0" y="0"/>
            <a:chExt cx="1641193" cy="346853"/>
          </a:xfrm>
        </p:grpSpPr>
        <p:sp>
          <p:nvSpPr>
            <p:cNvPr name="Freeform 19" id="19"/>
            <p:cNvSpPr/>
            <p:nvPr/>
          </p:nvSpPr>
          <p:spPr>
            <a:xfrm flipH="false" flipV="false" rot="0">
              <a:off x="0" y="0"/>
              <a:ext cx="1641193" cy="346853"/>
            </a:xfrm>
            <a:custGeom>
              <a:avLst/>
              <a:gdLst/>
              <a:ahLst/>
              <a:cxnLst/>
              <a:rect r="r" b="b" t="t" l="l"/>
              <a:pathLst>
                <a:path h="346853" w="1641193">
                  <a:moveTo>
                    <a:pt x="0" y="0"/>
                  </a:moveTo>
                  <a:lnTo>
                    <a:pt x="1641193" y="0"/>
                  </a:lnTo>
                  <a:lnTo>
                    <a:pt x="1641193" y="346853"/>
                  </a:lnTo>
                  <a:lnTo>
                    <a:pt x="0" y="346853"/>
                  </a:lnTo>
                  <a:close/>
                </a:path>
              </a:pathLst>
            </a:custGeom>
            <a:solidFill>
              <a:srgbClr val="FD5895">
                <a:alpha val="40000"/>
              </a:srgbClr>
            </a:solidFill>
          </p:spPr>
        </p:sp>
        <p:sp>
          <p:nvSpPr>
            <p:cNvPr name="TextBox 20" id="20"/>
            <p:cNvSpPr txBox="true"/>
            <p:nvPr/>
          </p:nvSpPr>
          <p:spPr>
            <a:xfrm>
              <a:off x="0" y="-38100"/>
              <a:ext cx="1641193" cy="384953"/>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7F9"/>
        </a:solidFill>
      </p:bgPr>
    </p:bg>
    <p:spTree>
      <p:nvGrpSpPr>
        <p:cNvPr id="1" name=""/>
        <p:cNvGrpSpPr/>
        <p:nvPr/>
      </p:nvGrpSpPr>
      <p:grpSpPr>
        <a:xfrm>
          <a:off x="0" y="0"/>
          <a:ext cx="0" cy="0"/>
          <a:chOff x="0" y="0"/>
          <a:chExt cx="0" cy="0"/>
        </a:xfrm>
      </p:grpSpPr>
      <p:sp>
        <p:nvSpPr>
          <p:cNvPr name="TextBox 2" id="2"/>
          <p:cNvSpPr txBox="true"/>
          <p:nvPr/>
        </p:nvSpPr>
        <p:spPr>
          <a:xfrm rot="0">
            <a:off x="0" y="3584882"/>
            <a:ext cx="18325028" cy="2965453"/>
          </a:xfrm>
          <a:prstGeom prst="rect">
            <a:avLst/>
          </a:prstGeom>
        </p:spPr>
        <p:txBody>
          <a:bodyPr anchor="t" rtlCol="false" tIns="0" lIns="0" bIns="0" rIns="0">
            <a:spAutoFit/>
          </a:bodyPr>
          <a:lstStyle/>
          <a:p>
            <a:pPr algn="ctr">
              <a:lnSpc>
                <a:spcPts val="11899"/>
              </a:lnSpc>
            </a:pPr>
            <a:r>
              <a:rPr lang="en-US" sz="8499">
                <a:solidFill>
                  <a:srgbClr val="FD202F"/>
                </a:solidFill>
                <a:latin typeface="Lazydog"/>
                <a:ea typeface="Lazydog"/>
                <a:cs typeface="Lazydog"/>
                <a:sym typeface="Lazydog"/>
              </a:rPr>
              <a:t>pero... al lío: </a:t>
            </a:r>
          </a:p>
          <a:p>
            <a:pPr algn="ctr" marL="0" indent="0" lvl="0">
              <a:lnSpc>
                <a:spcPts val="11899"/>
              </a:lnSpc>
              <a:spcBef>
                <a:spcPct val="0"/>
              </a:spcBef>
            </a:pPr>
            <a:r>
              <a:rPr lang="en-US" sz="8499">
                <a:solidFill>
                  <a:srgbClr val="FD202F"/>
                </a:solidFill>
                <a:latin typeface="Lazydog"/>
                <a:ea typeface="Lazydog"/>
                <a:cs typeface="Lazydog"/>
                <a:sym typeface="Lazydog"/>
              </a:rPr>
              <a:t>¡OJO AL  dato!  </a:t>
            </a:r>
          </a:p>
        </p:txBody>
      </p:sp>
      <p:grpSp>
        <p:nvGrpSpPr>
          <p:cNvPr name="Group 3" id="3"/>
          <p:cNvGrpSpPr/>
          <p:nvPr/>
        </p:nvGrpSpPr>
        <p:grpSpPr>
          <a:xfrm rot="0">
            <a:off x="9627283" y="5143500"/>
            <a:ext cx="3529296" cy="1316959"/>
            <a:chOff x="0" y="0"/>
            <a:chExt cx="929526" cy="346853"/>
          </a:xfrm>
        </p:grpSpPr>
        <p:sp>
          <p:nvSpPr>
            <p:cNvPr name="Freeform 4" id="4"/>
            <p:cNvSpPr/>
            <p:nvPr/>
          </p:nvSpPr>
          <p:spPr>
            <a:xfrm flipH="false" flipV="false" rot="0">
              <a:off x="0" y="0"/>
              <a:ext cx="929526" cy="346853"/>
            </a:xfrm>
            <a:custGeom>
              <a:avLst/>
              <a:gdLst/>
              <a:ahLst/>
              <a:cxnLst/>
              <a:rect r="r" b="b" t="t" l="l"/>
              <a:pathLst>
                <a:path h="346853" w="929526">
                  <a:moveTo>
                    <a:pt x="0" y="0"/>
                  </a:moveTo>
                  <a:lnTo>
                    <a:pt x="929526" y="0"/>
                  </a:lnTo>
                  <a:lnTo>
                    <a:pt x="929526" y="346853"/>
                  </a:lnTo>
                  <a:lnTo>
                    <a:pt x="0" y="346853"/>
                  </a:lnTo>
                  <a:close/>
                </a:path>
              </a:pathLst>
            </a:custGeom>
            <a:solidFill>
              <a:srgbClr val="FD5895">
                <a:alpha val="40000"/>
              </a:srgbClr>
            </a:solidFill>
          </p:spPr>
        </p:sp>
        <p:sp>
          <p:nvSpPr>
            <p:cNvPr name="TextBox 5" id="5"/>
            <p:cNvSpPr txBox="true"/>
            <p:nvPr/>
          </p:nvSpPr>
          <p:spPr>
            <a:xfrm>
              <a:off x="0" y="-38100"/>
              <a:ext cx="929526" cy="38495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5109203" y="6550335"/>
            <a:ext cx="3178797" cy="4162710"/>
          </a:xfrm>
          <a:custGeom>
            <a:avLst/>
            <a:gdLst/>
            <a:ahLst/>
            <a:cxnLst/>
            <a:rect r="r" b="b" t="t" l="l"/>
            <a:pathLst>
              <a:path h="4162710" w="3178797">
                <a:moveTo>
                  <a:pt x="0" y="0"/>
                </a:moveTo>
                <a:lnTo>
                  <a:pt x="3178797" y="0"/>
                </a:lnTo>
                <a:lnTo>
                  <a:pt x="3178797" y="4162709"/>
                </a:lnTo>
                <a:lnTo>
                  <a:pt x="0" y="41627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86886" y="-43753"/>
            <a:ext cx="2536820" cy="1664788"/>
          </a:xfrm>
          <a:custGeom>
            <a:avLst/>
            <a:gdLst/>
            <a:ahLst/>
            <a:cxnLst/>
            <a:rect r="r" b="b" t="t" l="l"/>
            <a:pathLst>
              <a:path h="1664788" w="2536820">
                <a:moveTo>
                  <a:pt x="0" y="0"/>
                </a:moveTo>
                <a:lnTo>
                  <a:pt x="2536820" y="0"/>
                </a:lnTo>
                <a:lnTo>
                  <a:pt x="2536820" y="1664788"/>
                </a:lnTo>
                <a:lnTo>
                  <a:pt x="0" y="1664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881524" y="7499972"/>
            <a:ext cx="2536820" cy="1664788"/>
          </a:xfrm>
          <a:custGeom>
            <a:avLst/>
            <a:gdLst/>
            <a:ahLst/>
            <a:cxnLst/>
            <a:rect r="r" b="b" t="t" l="l"/>
            <a:pathLst>
              <a:path h="1664788" w="2536820">
                <a:moveTo>
                  <a:pt x="0" y="0"/>
                </a:moveTo>
                <a:lnTo>
                  <a:pt x="2536820" y="0"/>
                </a:lnTo>
                <a:lnTo>
                  <a:pt x="2536820" y="1664788"/>
                </a:lnTo>
                <a:lnTo>
                  <a:pt x="0" y="1664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9129839" y="-102005"/>
            <a:ext cx="2536820" cy="1664788"/>
          </a:xfrm>
          <a:custGeom>
            <a:avLst/>
            <a:gdLst/>
            <a:ahLst/>
            <a:cxnLst/>
            <a:rect r="r" b="b" t="t" l="l"/>
            <a:pathLst>
              <a:path h="1664788" w="2536820">
                <a:moveTo>
                  <a:pt x="0" y="0"/>
                </a:moveTo>
                <a:lnTo>
                  <a:pt x="2536820" y="0"/>
                </a:lnTo>
                <a:lnTo>
                  <a:pt x="2536820" y="1664788"/>
                </a:lnTo>
                <a:lnTo>
                  <a:pt x="0" y="1664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7861429" y="7441720"/>
            <a:ext cx="2536820" cy="1664788"/>
          </a:xfrm>
          <a:custGeom>
            <a:avLst/>
            <a:gdLst/>
            <a:ahLst/>
            <a:cxnLst/>
            <a:rect r="r" b="b" t="t" l="l"/>
            <a:pathLst>
              <a:path h="1664788" w="2536820">
                <a:moveTo>
                  <a:pt x="0" y="0"/>
                </a:moveTo>
                <a:lnTo>
                  <a:pt x="2536820" y="0"/>
                </a:lnTo>
                <a:lnTo>
                  <a:pt x="2536820" y="1664788"/>
                </a:lnTo>
                <a:lnTo>
                  <a:pt x="0" y="1664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5219841" y="129431"/>
            <a:ext cx="2536820" cy="1664788"/>
          </a:xfrm>
          <a:custGeom>
            <a:avLst/>
            <a:gdLst/>
            <a:ahLst/>
            <a:cxnLst/>
            <a:rect r="r" b="b" t="t" l="l"/>
            <a:pathLst>
              <a:path h="1664788" w="2536820">
                <a:moveTo>
                  <a:pt x="0" y="0"/>
                </a:moveTo>
                <a:lnTo>
                  <a:pt x="2536820" y="0"/>
                </a:lnTo>
                <a:lnTo>
                  <a:pt x="2536820" y="1664788"/>
                </a:lnTo>
                <a:lnTo>
                  <a:pt x="0" y="1664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3951431" y="7673156"/>
            <a:ext cx="2536820" cy="1664788"/>
          </a:xfrm>
          <a:custGeom>
            <a:avLst/>
            <a:gdLst/>
            <a:ahLst/>
            <a:cxnLst/>
            <a:rect r="r" b="b" t="t" l="l"/>
            <a:pathLst>
              <a:path h="1664788" w="2536820">
                <a:moveTo>
                  <a:pt x="0" y="0"/>
                </a:moveTo>
                <a:lnTo>
                  <a:pt x="2536820" y="0"/>
                </a:lnTo>
                <a:lnTo>
                  <a:pt x="2536820" y="1664788"/>
                </a:lnTo>
                <a:lnTo>
                  <a:pt x="0" y="1664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3962794" y="71179"/>
            <a:ext cx="2536820" cy="1664788"/>
          </a:xfrm>
          <a:custGeom>
            <a:avLst/>
            <a:gdLst/>
            <a:ahLst/>
            <a:cxnLst/>
            <a:rect r="r" b="b" t="t" l="l"/>
            <a:pathLst>
              <a:path h="1664788" w="2536820">
                <a:moveTo>
                  <a:pt x="0" y="0"/>
                </a:moveTo>
                <a:lnTo>
                  <a:pt x="2536819" y="0"/>
                </a:lnTo>
                <a:lnTo>
                  <a:pt x="2536819" y="1664788"/>
                </a:lnTo>
                <a:lnTo>
                  <a:pt x="0" y="1664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2694384" y="7614904"/>
            <a:ext cx="2536820" cy="1664788"/>
          </a:xfrm>
          <a:custGeom>
            <a:avLst/>
            <a:gdLst/>
            <a:ahLst/>
            <a:cxnLst/>
            <a:rect r="r" b="b" t="t" l="l"/>
            <a:pathLst>
              <a:path h="1664788" w="2536820">
                <a:moveTo>
                  <a:pt x="0" y="0"/>
                </a:moveTo>
                <a:lnTo>
                  <a:pt x="2536819" y="0"/>
                </a:lnTo>
                <a:lnTo>
                  <a:pt x="2536819" y="1664788"/>
                </a:lnTo>
                <a:lnTo>
                  <a:pt x="0" y="1664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348913" y="1504531"/>
            <a:ext cx="2536820" cy="1664788"/>
          </a:xfrm>
          <a:custGeom>
            <a:avLst/>
            <a:gdLst/>
            <a:ahLst/>
            <a:cxnLst/>
            <a:rect r="r" b="b" t="t" l="l"/>
            <a:pathLst>
              <a:path h="1664788" w="2536820">
                <a:moveTo>
                  <a:pt x="0" y="0"/>
                </a:moveTo>
                <a:lnTo>
                  <a:pt x="2536820" y="0"/>
                </a:lnTo>
                <a:lnTo>
                  <a:pt x="2536820" y="1664788"/>
                </a:lnTo>
                <a:lnTo>
                  <a:pt x="0" y="1664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7394040" y="1446279"/>
            <a:ext cx="2536820" cy="1664788"/>
          </a:xfrm>
          <a:custGeom>
            <a:avLst/>
            <a:gdLst/>
            <a:ahLst/>
            <a:cxnLst/>
            <a:rect r="r" b="b" t="t" l="l"/>
            <a:pathLst>
              <a:path h="1664788" w="2536820">
                <a:moveTo>
                  <a:pt x="0" y="0"/>
                </a:moveTo>
                <a:lnTo>
                  <a:pt x="2536820" y="0"/>
                </a:lnTo>
                <a:lnTo>
                  <a:pt x="2536820" y="1664788"/>
                </a:lnTo>
                <a:lnTo>
                  <a:pt x="0" y="1664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6125630" y="8990005"/>
            <a:ext cx="2536820" cy="1664788"/>
          </a:xfrm>
          <a:custGeom>
            <a:avLst/>
            <a:gdLst/>
            <a:ahLst/>
            <a:cxnLst/>
            <a:rect r="r" b="b" t="t" l="l"/>
            <a:pathLst>
              <a:path h="1664788" w="2536820">
                <a:moveTo>
                  <a:pt x="0" y="0"/>
                </a:moveTo>
                <a:lnTo>
                  <a:pt x="2536820" y="0"/>
                </a:lnTo>
                <a:lnTo>
                  <a:pt x="2536820" y="1664788"/>
                </a:lnTo>
                <a:lnTo>
                  <a:pt x="0" y="1664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3145216" y="1028700"/>
            <a:ext cx="2536820" cy="1664788"/>
          </a:xfrm>
          <a:custGeom>
            <a:avLst/>
            <a:gdLst/>
            <a:ahLst/>
            <a:cxnLst/>
            <a:rect r="r" b="b" t="t" l="l"/>
            <a:pathLst>
              <a:path h="1664788" w="2536820">
                <a:moveTo>
                  <a:pt x="0" y="0"/>
                </a:moveTo>
                <a:lnTo>
                  <a:pt x="2536820" y="0"/>
                </a:lnTo>
                <a:lnTo>
                  <a:pt x="2536820" y="1664788"/>
                </a:lnTo>
                <a:lnTo>
                  <a:pt x="0" y="1664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1876806" y="8572425"/>
            <a:ext cx="2536820" cy="1664788"/>
          </a:xfrm>
          <a:custGeom>
            <a:avLst/>
            <a:gdLst/>
            <a:ahLst/>
            <a:cxnLst/>
            <a:rect r="r" b="b" t="t" l="l"/>
            <a:pathLst>
              <a:path h="1664788" w="2536820">
                <a:moveTo>
                  <a:pt x="0" y="0"/>
                </a:moveTo>
                <a:lnTo>
                  <a:pt x="2536820" y="0"/>
                </a:lnTo>
                <a:lnTo>
                  <a:pt x="2536820" y="1664788"/>
                </a:lnTo>
                <a:lnTo>
                  <a:pt x="0" y="1664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11888169" y="970448"/>
            <a:ext cx="2536820" cy="1664788"/>
          </a:xfrm>
          <a:custGeom>
            <a:avLst/>
            <a:gdLst/>
            <a:ahLst/>
            <a:cxnLst/>
            <a:rect r="r" b="b" t="t" l="l"/>
            <a:pathLst>
              <a:path h="1664788" w="2536820">
                <a:moveTo>
                  <a:pt x="0" y="0"/>
                </a:moveTo>
                <a:lnTo>
                  <a:pt x="2536819" y="0"/>
                </a:lnTo>
                <a:lnTo>
                  <a:pt x="2536819" y="1664788"/>
                </a:lnTo>
                <a:lnTo>
                  <a:pt x="0" y="1664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10619759" y="8514174"/>
            <a:ext cx="2536820" cy="1664788"/>
          </a:xfrm>
          <a:custGeom>
            <a:avLst/>
            <a:gdLst/>
            <a:ahLst/>
            <a:cxnLst/>
            <a:rect r="r" b="b" t="t" l="l"/>
            <a:pathLst>
              <a:path h="1664788" w="2536820">
                <a:moveTo>
                  <a:pt x="0" y="0"/>
                </a:moveTo>
                <a:lnTo>
                  <a:pt x="2536819" y="0"/>
                </a:lnTo>
                <a:lnTo>
                  <a:pt x="2536819" y="1664788"/>
                </a:lnTo>
                <a:lnTo>
                  <a:pt x="0" y="1664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0">
            <a:off x="16377613" y="1446279"/>
            <a:ext cx="2536820" cy="1664788"/>
          </a:xfrm>
          <a:custGeom>
            <a:avLst/>
            <a:gdLst/>
            <a:ahLst/>
            <a:cxnLst/>
            <a:rect r="r" b="b" t="t" l="l"/>
            <a:pathLst>
              <a:path h="1664788" w="2536820">
                <a:moveTo>
                  <a:pt x="0" y="0"/>
                </a:moveTo>
                <a:lnTo>
                  <a:pt x="2536820" y="0"/>
                </a:lnTo>
                <a:lnTo>
                  <a:pt x="2536820" y="1664788"/>
                </a:lnTo>
                <a:lnTo>
                  <a:pt x="0" y="1664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D7E3"/>
        </a:solidFill>
      </p:bgPr>
    </p:bg>
    <p:spTree>
      <p:nvGrpSpPr>
        <p:cNvPr id="1" name=""/>
        <p:cNvGrpSpPr/>
        <p:nvPr/>
      </p:nvGrpSpPr>
      <p:grpSpPr>
        <a:xfrm>
          <a:off x="0" y="0"/>
          <a:ext cx="0" cy="0"/>
          <a:chOff x="0" y="0"/>
          <a:chExt cx="0" cy="0"/>
        </a:xfrm>
      </p:grpSpPr>
      <p:grpSp>
        <p:nvGrpSpPr>
          <p:cNvPr name="Group 2" id="2"/>
          <p:cNvGrpSpPr/>
          <p:nvPr/>
        </p:nvGrpSpPr>
        <p:grpSpPr>
          <a:xfrm rot="0">
            <a:off x="6304198" y="3440003"/>
            <a:ext cx="4343675" cy="5980645"/>
            <a:chOff x="0" y="0"/>
            <a:chExt cx="904527" cy="1245410"/>
          </a:xfrm>
        </p:grpSpPr>
        <p:sp>
          <p:nvSpPr>
            <p:cNvPr name="Freeform 3" id="3"/>
            <p:cNvSpPr/>
            <p:nvPr/>
          </p:nvSpPr>
          <p:spPr>
            <a:xfrm flipH="false" flipV="false" rot="0">
              <a:off x="0" y="0"/>
              <a:ext cx="904527" cy="1245410"/>
            </a:xfrm>
            <a:custGeom>
              <a:avLst/>
              <a:gdLst/>
              <a:ahLst/>
              <a:cxnLst/>
              <a:rect r="r" b="b" t="t" l="l"/>
              <a:pathLst>
                <a:path h="1245410" w="904527">
                  <a:moveTo>
                    <a:pt x="89117" y="0"/>
                  </a:moveTo>
                  <a:lnTo>
                    <a:pt x="815410" y="0"/>
                  </a:lnTo>
                  <a:cubicBezTo>
                    <a:pt x="839045" y="0"/>
                    <a:pt x="861713" y="9389"/>
                    <a:pt x="878425" y="26102"/>
                  </a:cubicBezTo>
                  <a:cubicBezTo>
                    <a:pt x="895138" y="42815"/>
                    <a:pt x="904527" y="65482"/>
                    <a:pt x="904527" y="89117"/>
                  </a:cubicBezTo>
                  <a:lnTo>
                    <a:pt x="904527" y="1156293"/>
                  </a:lnTo>
                  <a:cubicBezTo>
                    <a:pt x="904527" y="1179928"/>
                    <a:pt x="895138" y="1202595"/>
                    <a:pt x="878425" y="1219308"/>
                  </a:cubicBezTo>
                  <a:cubicBezTo>
                    <a:pt x="861713" y="1236021"/>
                    <a:pt x="839045" y="1245410"/>
                    <a:pt x="815410" y="1245410"/>
                  </a:cubicBezTo>
                  <a:lnTo>
                    <a:pt x="89117" y="1245410"/>
                  </a:lnTo>
                  <a:cubicBezTo>
                    <a:pt x="65482" y="1245410"/>
                    <a:pt x="42815" y="1236021"/>
                    <a:pt x="26102" y="1219308"/>
                  </a:cubicBezTo>
                  <a:cubicBezTo>
                    <a:pt x="9389" y="1202595"/>
                    <a:pt x="0" y="1179928"/>
                    <a:pt x="0" y="1156293"/>
                  </a:cubicBezTo>
                  <a:lnTo>
                    <a:pt x="0" y="89117"/>
                  </a:lnTo>
                  <a:cubicBezTo>
                    <a:pt x="0" y="65482"/>
                    <a:pt x="9389" y="42815"/>
                    <a:pt x="26102" y="26102"/>
                  </a:cubicBezTo>
                  <a:cubicBezTo>
                    <a:pt x="42815" y="9389"/>
                    <a:pt x="65482" y="0"/>
                    <a:pt x="89117" y="0"/>
                  </a:cubicBezTo>
                  <a:close/>
                </a:path>
              </a:pathLst>
            </a:custGeom>
            <a:solidFill>
              <a:srgbClr val="9E0540"/>
            </a:solidFill>
          </p:spPr>
        </p:sp>
        <p:sp>
          <p:nvSpPr>
            <p:cNvPr name="TextBox 4" id="4"/>
            <p:cNvSpPr txBox="true"/>
            <p:nvPr/>
          </p:nvSpPr>
          <p:spPr>
            <a:xfrm>
              <a:off x="0" y="-57150"/>
              <a:ext cx="904527" cy="1302560"/>
            </a:xfrm>
            <a:prstGeom prst="rect">
              <a:avLst/>
            </a:prstGeom>
          </p:spPr>
          <p:txBody>
            <a:bodyPr anchor="ctr" rtlCol="false" tIns="50800" lIns="50800" bIns="50800" rIns="50800"/>
            <a:lstStyle/>
            <a:p>
              <a:pPr algn="ctr">
                <a:lnSpc>
                  <a:spcPts val="2800"/>
                </a:lnSpc>
              </a:pPr>
            </a:p>
            <a:p>
              <a:pPr algn="l">
                <a:lnSpc>
                  <a:spcPts val="2100"/>
                </a:lnSpc>
              </a:pPr>
            </a:p>
          </p:txBody>
        </p:sp>
      </p:grpSp>
      <p:sp>
        <p:nvSpPr>
          <p:cNvPr name="AutoShape 5" id="5"/>
          <p:cNvSpPr/>
          <p:nvPr/>
        </p:nvSpPr>
        <p:spPr>
          <a:xfrm>
            <a:off x="6373561" y="5262080"/>
            <a:ext cx="4163681" cy="0"/>
          </a:xfrm>
          <a:prstGeom prst="line">
            <a:avLst/>
          </a:prstGeom>
          <a:ln cap="flat" w="28575">
            <a:solidFill>
              <a:srgbClr val="FFFFFF"/>
            </a:solidFill>
            <a:prstDash val="solid"/>
            <a:headEnd type="none" len="sm" w="sm"/>
            <a:tailEnd type="none" len="sm" w="sm"/>
          </a:ln>
        </p:spPr>
      </p:sp>
      <p:sp>
        <p:nvSpPr>
          <p:cNvPr name="AutoShape 6" id="6"/>
          <p:cNvSpPr/>
          <p:nvPr/>
        </p:nvSpPr>
        <p:spPr>
          <a:xfrm>
            <a:off x="6373561" y="7150734"/>
            <a:ext cx="4163681" cy="14288"/>
          </a:xfrm>
          <a:prstGeom prst="line">
            <a:avLst/>
          </a:prstGeom>
          <a:ln cap="flat" w="28575">
            <a:solidFill>
              <a:srgbClr val="FFFFFF"/>
            </a:solidFill>
            <a:prstDash val="solid"/>
            <a:headEnd type="none" len="sm" w="sm"/>
            <a:tailEnd type="none" len="sm" w="sm"/>
          </a:ln>
        </p:spPr>
      </p:sp>
      <p:sp>
        <p:nvSpPr>
          <p:cNvPr name="TextBox 7" id="7"/>
          <p:cNvSpPr txBox="true"/>
          <p:nvPr/>
        </p:nvSpPr>
        <p:spPr>
          <a:xfrm rot="0">
            <a:off x="6753629" y="3743939"/>
            <a:ext cx="3403544" cy="586104"/>
          </a:xfrm>
          <a:prstGeom prst="rect">
            <a:avLst/>
          </a:prstGeom>
        </p:spPr>
        <p:txBody>
          <a:bodyPr anchor="t" rtlCol="false" tIns="0" lIns="0" bIns="0" rIns="0">
            <a:spAutoFit/>
          </a:bodyPr>
          <a:lstStyle/>
          <a:p>
            <a:pPr algn="ctr" marL="0" indent="0" lvl="0">
              <a:lnSpc>
                <a:spcPts val="4760"/>
              </a:lnSpc>
            </a:pPr>
            <a:r>
              <a:rPr lang="en-US" b="true" sz="3500" spc="-35">
                <a:solidFill>
                  <a:srgbClr val="FD87BE"/>
                </a:solidFill>
                <a:latin typeface="Gotham Bold"/>
                <a:ea typeface="Gotham Bold"/>
                <a:cs typeface="Gotham Bold"/>
                <a:sym typeface="Gotham Bold"/>
              </a:rPr>
              <a:t>DETECCIÓN</a:t>
            </a:r>
          </a:p>
        </p:txBody>
      </p:sp>
      <p:sp>
        <p:nvSpPr>
          <p:cNvPr name="TextBox 8" id="8"/>
          <p:cNvSpPr txBox="true"/>
          <p:nvPr/>
        </p:nvSpPr>
        <p:spPr>
          <a:xfrm rot="0">
            <a:off x="7405008" y="4390671"/>
            <a:ext cx="2142056" cy="489585"/>
          </a:xfrm>
          <a:prstGeom prst="rect">
            <a:avLst/>
          </a:prstGeom>
        </p:spPr>
        <p:txBody>
          <a:bodyPr anchor="t" rtlCol="false" tIns="0" lIns="0" bIns="0" rIns="0">
            <a:spAutoFit/>
          </a:bodyPr>
          <a:lstStyle/>
          <a:p>
            <a:pPr algn="ctr" marL="0" indent="0" lvl="0">
              <a:lnSpc>
                <a:spcPts val="4020"/>
              </a:lnSpc>
              <a:spcBef>
                <a:spcPct val="0"/>
              </a:spcBef>
            </a:pPr>
            <a:r>
              <a:rPr lang="en-US" b="true" sz="3000" spc="65">
                <a:solidFill>
                  <a:srgbClr val="FFFFFF"/>
                </a:solidFill>
                <a:latin typeface="Montserrat Bold"/>
                <a:ea typeface="Montserrat Bold"/>
                <a:cs typeface="Montserrat Bold"/>
                <a:sym typeface="Montserrat Bold"/>
              </a:rPr>
              <a:t>de nulos.</a:t>
            </a:r>
          </a:p>
        </p:txBody>
      </p:sp>
      <p:sp>
        <p:nvSpPr>
          <p:cNvPr name="TextBox 9" id="9"/>
          <p:cNvSpPr txBox="true"/>
          <p:nvPr/>
        </p:nvSpPr>
        <p:spPr>
          <a:xfrm rot="0">
            <a:off x="6621224" y="6144340"/>
            <a:ext cx="3668354" cy="489585"/>
          </a:xfrm>
          <a:prstGeom prst="rect">
            <a:avLst/>
          </a:prstGeom>
        </p:spPr>
        <p:txBody>
          <a:bodyPr anchor="t" rtlCol="false" tIns="0" lIns="0" bIns="0" rIns="0">
            <a:spAutoFit/>
          </a:bodyPr>
          <a:lstStyle/>
          <a:p>
            <a:pPr algn="ctr" marL="0" indent="0" lvl="0">
              <a:lnSpc>
                <a:spcPts val="4020"/>
              </a:lnSpc>
              <a:spcBef>
                <a:spcPct val="0"/>
              </a:spcBef>
            </a:pPr>
            <a:r>
              <a:rPr lang="en-US" b="true" sz="3000" spc="65">
                <a:solidFill>
                  <a:srgbClr val="FFFFFF"/>
                </a:solidFill>
                <a:latin typeface="Montserrat Bold"/>
                <a:ea typeface="Montserrat Bold"/>
                <a:cs typeface="Montserrat Bold"/>
                <a:sym typeface="Montserrat Bold"/>
              </a:rPr>
              <a:t>de errores.</a:t>
            </a:r>
          </a:p>
        </p:txBody>
      </p:sp>
      <p:sp>
        <p:nvSpPr>
          <p:cNvPr name="TextBox 10" id="10"/>
          <p:cNvSpPr txBox="true"/>
          <p:nvPr/>
        </p:nvSpPr>
        <p:spPr>
          <a:xfrm rot="0">
            <a:off x="6753629" y="5545372"/>
            <a:ext cx="3403544" cy="586104"/>
          </a:xfrm>
          <a:prstGeom prst="rect">
            <a:avLst/>
          </a:prstGeom>
        </p:spPr>
        <p:txBody>
          <a:bodyPr anchor="t" rtlCol="false" tIns="0" lIns="0" bIns="0" rIns="0">
            <a:spAutoFit/>
          </a:bodyPr>
          <a:lstStyle/>
          <a:p>
            <a:pPr algn="ctr" marL="0" indent="0" lvl="0">
              <a:lnSpc>
                <a:spcPts val="4760"/>
              </a:lnSpc>
            </a:pPr>
            <a:r>
              <a:rPr lang="en-US" b="true" sz="3500" spc="-35">
                <a:solidFill>
                  <a:srgbClr val="FD87BE"/>
                </a:solidFill>
                <a:latin typeface="Gotham Bold"/>
                <a:ea typeface="Gotham Bold"/>
                <a:cs typeface="Gotham Bold"/>
                <a:sym typeface="Gotham Bold"/>
              </a:rPr>
              <a:t>CORRECCIÓN</a:t>
            </a:r>
          </a:p>
        </p:txBody>
      </p:sp>
      <p:sp>
        <p:nvSpPr>
          <p:cNvPr name="TextBox 11" id="11"/>
          <p:cNvSpPr txBox="true"/>
          <p:nvPr/>
        </p:nvSpPr>
        <p:spPr>
          <a:xfrm rot="0">
            <a:off x="1338993" y="891167"/>
            <a:ext cx="16105711" cy="1717676"/>
          </a:xfrm>
          <a:prstGeom prst="rect">
            <a:avLst/>
          </a:prstGeom>
        </p:spPr>
        <p:txBody>
          <a:bodyPr anchor="t" rtlCol="false" tIns="0" lIns="0" bIns="0" rIns="0">
            <a:spAutoFit/>
          </a:bodyPr>
          <a:lstStyle/>
          <a:p>
            <a:pPr algn="ctr">
              <a:lnSpc>
                <a:spcPts val="13999"/>
              </a:lnSpc>
              <a:spcBef>
                <a:spcPct val="0"/>
              </a:spcBef>
            </a:pPr>
            <a:r>
              <a:rPr lang="en-US" sz="9999">
                <a:solidFill>
                  <a:srgbClr val="D42C43"/>
                </a:solidFill>
                <a:latin typeface="Lazydog"/>
                <a:ea typeface="Lazydog"/>
                <a:cs typeface="Lazydog"/>
                <a:sym typeface="Lazydog"/>
              </a:rPr>
              <a:t>OBSERVACIÓN Y LIMPIEZA</a:t>
            </a:r>
          </a:p>
        </p:txBody>
      </p:sp>
      <p:grpSp>
        <p:nvGrpSpPr>
          <p:cNvPr name="Group 12" id="12"/>
          <p:cNvGrpSpPr/>
          <p:nvPr/>
        </p:nvGrpSpPr>
        <p:grpSpPr>
          <a:xfrm rot="0">
            <a:off x="1338993" y="3440003"/>
            <a:ext cx="4490492" cy="5980645"/>
            <a:chOff x="0" y="0"/>
            <a:chExt cx="935100" cy="1245410"/>
          </a:xfrm>
        </p:grpSpPr>
        <p:sp>
          <p:nvSpPr>
            <p:cNvPr name="Freeform 13" id="13"/>
            <p:cNvSpPr/>
            <p:nvPr/>
          </p:nvSpPr>
          <p:spPr>
            <a:xfrm flipH="false" flipV="false" rot="0">
              <a:off x="0" y="0"/>
              <a:ext cx="935100" cy="1245410"/>
            </a:xfrm>
            <a:custGeom>
              <a:avLst/>
              <a:gdLst/>
              <a:ahLst/>
              <a:cxnLst/>
              <a:rect r="r" b="b" t="t" l="l"/>
              <a:pathLst>
                <a:path h="1245410" w="935100">
                  <a:moveTo>
                    <a:pt x="86203" y="0"/>
                  </a:moveTo>
                  <a:lnTo>
                    <a:pt x="848897" y="0"/>
                  </a:lnTo>
                  <a:cubicBezTo>
                    <a:pt x="871759" y="0"/>
                    <a:pt x="893686" y="9082"/>
                    <a:pt x="909852" y="25248"/>
                  </a:cubicBezTo>
                  <a:cubicBezTo>
                    <a:pt x="926018" y="41415"/>
                    <a:pt x="935100" y="63341"/>
                    <a:pt x="935100" y="86203"/>
                  </a:cubicBezTo>
                  <a:lnTo>
                    <a:pt x="935100" y="1159206"/>
                  </a:lnTo>
                  <a:cubicBezTo>
                    <a:pt x="935100" y="1206815"/>
                    <a:pt x="896506" y="1245410"/>
                    <a:pt x="848897" y="1245410"/>
                  </a:cubicBezTo>
                  <a:lnTo>
                    <a:pt x="86203" y="1245410"/>
                  </a:lnTo>
                  <a:cubicBezTo>
                    <a:pt x="38595" y="1245410"/>
                    <a:pt x="0" y="1206815"/>
                    <a:pt x="0" y="1159206"/>
                  </a:cubicBezTo>
                  <a:lnTo>
                    <a:pt x="0" y="86203"/>
                  </a:lnTo>
                  <a:cubicBezTo>
                    <a:pt x="0" y="63341"/>
                    <a:pt x="9082" y="41415"/>
                    <a:pt x="25248" y="25248"/>
                  </a:cubicBezTo>
                  <a:cubicBezTo>
                    <a:pt x="41415" y="9082"/>
                    <a:pt x="63341" y="0"/>
                    <a:pt x="86203" y="0"/>
                  </a:cubicBezTo>
                  <a:close/>
                </a:path>
              </a:pathLst>
            </a:custGeom>
            <a:solidFill>
              <a:srgbClr val="9E0540"/>
            </a:solidFill>
          </p:spPr>
        </p:sp>
        <p:sp>
          <p:nvSpPr>
            <p:cNvPr name="TextBox 14" id="14"/>
            <p:cNvSpPr txBox="true"/>
            <p:nvPr/>
          </p:nvSpPr>
          <p:spPr>
            <a:xfrm>
              <a:off x="0" y="-57150"/>
              <a:ext cx="935100" cy="1302560"/>
            </a:xfrm>
            <a:prstGeom prst="rect">
              <a:avLst/>
            </a:prstGeom>
          </p:spPr>
          <p:txBody>
            <a:bodyPr anchor="ctr" rtlCol="false" tIns="50800" lIns="50800" bIns="50800" rIns="50800"/>
            <a:lstStyle/>
            <a:p>
              <a:pPr algn="ctr">
                <a:lnSpc>
                  <a:spcPts val="2800"/>
                </a:lnSpc>
              </a:pPr>
            </a:p>
            <a:p>
              <a:pPr algn="l">
                <a:lnSpc>
                  <a:spcPts val="2100"/>
                </a:lnSpc>
              </a:pPr>
            </a:p>
          </p:txBody>
        </p:sp>
      </p:grpSp>
      <p:sp>
        <p:nvSpPr>
          <p:cNvPr name="AutoShape 15" id="15"/>
          <p:cNvSpPr/>
          <p:nvPr/>
        </p:nvSpPr>
        <p:spPr>
          <a:xfrm>
            <a:off x="1410700" y="5262080"/>
            <a:ext cx="4304413" cy="0"/>
          </a:xfrm>
          <a:prstGeom prst="line">
            <a:avLst/>
          </a:prstGeom>
          <a:ln cap="flat" w="28575">
            <a:solidFill>
              <a:srgbClr val="FFFFFF"/>
            </a:solidFill>
            <a:prstDash val="solid"/>
            <a:headEnd type="none" len="sm" w="sm"/>
            <a:tailEnd type="none" len="sm" w="sm"/>
          </a:ln>
        </p:spPr>
      </p:sp>
      <p:sp>
        <p:nvSpPr>
          <p:cNvPr name="AutoShape 16" id="16"/>
          <p:cNvSpPr/>
          <p:nvPr/>
        </p:nvSpPr>
        <p:spPr>
          <a:xfrm>
            <a:off x="1410700" y="7150734"/>
            <a:ext cx="4304413" cy="14288"/>
          </a:xfrm>
          <a:prstGeom prst="line">
            <a:avLst/>
          </a:prstGeom>
          <a:ln cap="flat" w="28575">
            <a:solidFill>
              <a:srgbClr val="FFFFFF"/>
            </a:solidFill>
            <a:prstDash val="solid"/>
            <a:headEnd type="none" len="sm" w="sm"/>
            <a:tailEnd type="none" len="sm" w="sm"/>
          </a:ln>
        </p:spPr>
      </p:sp>
      <p:sp>
        <p:nvSpPr>
          <p:cNvPr name="TextBox 17" id="17"/>
          <p:cNvSpPr txBox="true"/>
          <p:nvPr/>
        </p:nvSpPr>
        <p:spPr>
          <a:xfrm rot="0">
            <a:off x="1803614" y="3743939"/>
            <a:ext cx="3518584" cy="586104"/>
          </a:xfrm>
          <a:prstGeom prst="rect">
            <a:avLst/>
          </a:prstGeom>
        </p:spPr>
        <p:txBody>
          <a:bodyPr anchor="t" rtlCol="false" tIns="0" lIns="0" bIns="0" rIns="0">
            <a:spAutoFit/>
          </a:bodyPr>
          <a:lstStyle/>
          <a:p>
            <a:pPr algn="ctr" marL="0" indent="0" lvl="0">
              <a:lnSpc>
                <a:spcPts val="4760"/>
              </a:lnSpc>
            </a:pPr>
            <a:r>
              <a:rPr lang="en-US" b="true" sz="3500" spc="-35">
                <a:solidFill>
                  <a:srgbClr val="FD87BE"/>
                </a:solidFill>
                <a:latin typeface="Gotham Bold"/>
                <a:ea typeface="Gotham Bold"/>
                <a:cs typeface="Gotham Bold"/>
                <a:sym typeface="Gotham Bold"/>
              </a:rPr>
              <a:t>RESUMEN</a:t>
            </a:r>
          </a:p>
        </p:txBody>
      </p:sp>
      <p:sp>
        <p:nvSpPr>
          <p:cNvPr name="TextBox 18" id="18"/>
          <p:cNvSpPr txBox="true"/>
          <p:nvPr/>
        </p:nvSpPr>
        <p:spPr>
          <a:xfrm rot="0">
            <a:off x="1432032" y="4390671"/>
            <a:ext cx="4304413" cy="489585"/>
          </a:xfrm>
          <a:prstGeom prst="rect">
            <a:avLst/>
          </a:prstGeom>
        </p:spPr>
        <p:txBody>
          <a:bodyPr anchor="t" rtlCol="false" tIns="0" lIns="0" bIns="0" rIns="0">
            <a:spAutoFit/>
          </a:bodyPr>
          <a:lstStyle/>
          <a:p>
            <a:pPr algn="ctr" marL="0" indent="0" lvl="0">
              <a:lnSpc>
                <a:spcPts val="4020"/>
              </a:lnSpc>
              <a:spcBef>
                <a:spcPct val="0"/>
              </a:spcBef>
            </a:pPr>
            <a:r>
              <a:rPr lang="en-US" b="true" sz="3000" spc="65">
                <a:solidFill>
                  <a:srgbClr val="FFFFFF"/>
                </a:solidFill>
                <a:latin typeface="Montserrat Bold"/>
                <a:ea typeface="Montserrat Bold"/>
                <a:cs typeface="Montserrat Bold"/>
                <a:sym typeface="Montserrat Bold"/>
              </a:rPr>
              <a:t>estadístico </a:t>
            </a:r>
          </a:p>
        </p:txBody>
      </p:sp>
      <p:sp>
        <p:nvSpPr>
          <p:cNvPr name="TextBox 19" id="19"/>
          <p:cNvSpPr txBox="true"/>
          <p:nvPr/>
        </p:nvSpPr>
        <p:spPr>
          <a:xfrm rot="0">
            <a:off x="1666734" y="6182440"/>
            <a:ext cx="3792345" cy="489585"/>
          </a:xfrm>
          <a:prstGeom prst="rect">
            <a:avLst/>
          </a:prstGeom>
        </p:spPr>
        <p:txBody>
          <a:bodyPr anchor="t" rtlCol="false" tIns="0" lIns="0" bIns="0" rIns="0">
            <a:spAutoFit/>
          </a:bodyPr>
          <a:lstStyle/>
          <a:p>
            <a:pPr algn="ctr" marL="0" indent="0" lvl="0">
              <a:lnSpc>
                <a:spcPts val="4020"/>
              </a:lnSpc>
              <a:spcBef>
                <a:spcPct val="0"/>
              </a:spcBef>
            </a:pPr>
            <a:r>
              <a:rPr lang="en-US" b="true" sz="3000" spc="65">
                <a:solidFill>
                  <a:srgbClr val="FFFFFF"/>
                </a:solidFill>
                <a:latin typeface="Montserrat Bold"/>
                <a:ea typeface="Montserrat Bold"/>
                <a:cs typeface="Montserrat Bold"/>
                <a:sym typeface="Montserrat Bold"/>
              </a:rPr>
              <a:t>de datos. </a:t>
            </a:r>
          </a:p>
        </p:txBody>
      </p:sp>
      <p:sp>
        <p:nvSpPr>
          <p:cNvPr name="TextBox 20" id="20"/>
          <p:cNvSpPr txBox="true"/>
          <p:nvPr/>
        </p:nvSpPr>
        <p:spPr>
          <a:xfrm rot="0">
            <a:off x="1600853" y="5523275"/>
            <a:ext cx="3966771" cy="593579"/>
          </a:xfrm>
          <a:prstGeom prst="rect">
            <a:avLst/>
          </a:prstGeom>
        </p:spPr>
        <p:txBody>
          <a:bodyPr anchor="t" rtlCol="false" tIns="0" lIns="0" bIns="0" rIns="0">
            <a:spAutoFit/>
          </a:bodyPr>
          <a:lstStyle/>
          <a:p>
            <a:pPr algn="ctr" marL="0" indent="0" lvl="0">
              <a:lnSpc>
                <a:spcPts val="4827"/>
              </a:lnSpc>
            </a:pPr>
            <a:r>
              <a:rPr lang="en-US" b="true" sz="3549" spc="-35">
                <a:solidFill>
                  <a:srgbClr val="FD87BE"/>
                </a:solidFill>
                <a:latin typeface="Gotham Bold"/>
                <a:ea typeface="Gotham Bold"/>
                <a:cs typeface="Gotham Bold"/>
                <a:sym typeface="Gotham Bold"/>
              </a:rPr>
              <a:t>VISUALIZACIÓN</a:t>
            </a:r>
          </a:p>
        </p:txBody>
      </p:sp>
      <p:sp>
        <p:nvSpPr>
          <p:cNvPr name="TextBox 21" id="21"/>
          <p:cNvSpPr txBox="true"/>
          <p:nvPr/>
        </p:nvSpPr>
        <p:spPr>
          <a:xfrm rot="0">
            <a:off x="1410700" y="7999728"/>
            <a:ext cx="4304413" cy="489585"/>
          </a:xfrm>
          <a:prstGeom prst="rect">
            <a:avLst/>
          </a:prstGeom>
        </p:spPr>
        <p:txBody>
          <a:bodyPr anchor="t" rtlCol="false" tIns="0" lIns="0" bIns="0" rIns="0">
            <a:spAutoFit/>
          </a:bodyPr>
          <a:lstStyle/>
          <a:p>
            <a:pPr algn="ctr" marL="0" indent="0" lvl="0">
              <a:lnSpc>
                <a:spcPts val="4020"/>
              </a:lnSpc>
              <a:spcBef>
                <a:spcPct val="0"/>
              </a:spcBef>
            </a:pPr>
            <a:r>
              <a:rPr lang="en-US" b="true" sz="3000" spc="65">
                <a:solidFill>
                  <a:srgbClr val="FFFFFF"/>
                </a:solidFill>
                <a:latin typeface="Montserrat Bold"/>
                <a:ea typeface="Montserrat Bold"/>
                <a:cs typeface="Montserrat Bold"/>
                <a:sym typeface="Montserrat Bold"/>
              </a:rPr>
              <a:t>de duplicados</a:t>
            </a:r>
          </a:p>
        </p:txBody>
      </p:sp>
      <p:sp>
        <p:nvSpPr>
          <p:cNvPr name="TextBox 22" id="22"/>
          <p:cNvSpPr txBox="true"/>
          <p:nvPr/>
        </p:nvSpPr>
        <p:spPr>
          <a:xfrm rot="0">
            <a:off x="1803614" y="7375524"/>
            <a:ext cx="3518584" cy="586104"/>
          </a:xfrm>
          <a:prstGeom prst="rect">
            <a:avLst/>
          </a:prstGeom>
        </p:spPr>
        <p:txBody>
          <a:bodyPr anchor="t" rtlCol="false" tIns="0" lIns="0" bIns="0" rIns="0">
            <a:spAutoFit/>
          </a:bodyPr>
          <a:lstStyle/>
          <a:p>
            <a:pPr algn="ctr" marL="0" indent="0" lvl="0">
              <a:lnSpc>
                <a:spcPts val="4760"/>
              </a:lnSpc>
            </a:pPr>
            <a:r>
              <a:rPr lang="en-US" b="true" sz="3500" spc="-35">
                <a:solidFill>
                  <a:srgbClr val="FD87BE"/>
                </a:solidFill>
                <a:latin typeface="Gotham Bold"/>
                <a:ea typeface="Gotham Bold"/>
                <a:cs typeface="Gotham Bold"/>
                <a:sym typeface="Gotham Bold"/>
              </a:rPr>
              <a:t>DETECCIÓN</a:t>
            </a:r>
          </a:p>
        </p:txBody>
      </p:sp>
      <p:grpSp>
        <p:nvGrpSpPr>
          <p:cNvPr name="Group 23" id="23"/>
          <p:cNvGrpSpPr/>
          <p:nvPr/>
        </p:nvGrpSpPr>
        <p:grpSpPr>
          <a:xfrm rot="0">
            <a:off x="11171749" y="3440003"/>
            <a:ext cx="5017669" cy="5980645"/>
            <a:chOff x="0" y="0"/>
            <a:chExt cx="1044880" cy="1245410"/>
          </a:xfrm>
        </p:grpSpPr>
        <p:sp>
          <p:nvSpPr>
            <p:cNvPr name="Freeform 24" id="24"/>
            <p:cNvSpPr/>
            <p:nvPr/>
          </p:nvSpPr>
          <p:spPr>
            <a:xfrm flipH="false" flipV="false" rot="0">
              <a:off x="0" y="0"/>
              <a:ext cx="1044880" cy="1245410"/>
            </a:xfrm>
            <a:custGeom>
              <a:avLst/>
              <a:gdLst/>
              <a:ahLst/>
              <a:cxnLst/>
              <a:rect r="r" b="b" t="t" l="l"/>
              <a:pathLst>
                <a:path h="1245410" w="1044880">
                  <a:moveTo>
                    <a:pt x="77147" y="0"/>
                  </a:moveTo>
                  <a:lnTo>
                    <a:pt x="967733" y="0"/>
                  </a:lnTo>
                  <a:cubicBezTo>
                    <a:pt x="988194" y="0"/>
                    <a:pt x="1007816" y="8128"/>
                    <a:pt x="1022284" y="22596"/>
                  </a:cubicBezTo>
                  <a:cubicBezTo>
                    <a:pt x="1036752" y="37064"/>
                    <a:pt x="1044880" y="56686"/>
                    <a:pt x="1044880" y="77147"/>
                  </a:cubicBezTo>
                  <a:lnTo>
                    <a:pt x="1044880" y="1168263"/>
                  </a:lnTo>
                  <a:cubicBezTo>
                    <a:pt x="1044880" y="1210870"/>
                    <a:pt x="1010340" y="1245410"/>
                    <a:pt x="967733" y="1245410"/>
                  </a:cubicBezTo>
                  <a:lnTo>
                    <a:pt x="77147" y="1245410"/>
                  </a:lnTo>
                  <a:cubicBezTo>
                    <a:pt x="34540" y="1245410"/>
                    <a:pt x="0" y="1210870"/>
                    <a:pt x="0" y="1168263"/>
                  </a:cubicBezTo>
                  <a:lnTo>
                    <a:pt x="0" y="77147"/>
                  </a:lnTo>
                  <a:cubicBezTo>
                    <a:pt x="0" y="34540"/>
                    <a:pt x="34540" y="0"/>
                    <a:pt x="77147" y="0"/>
                  </a:cubicBezTo>
                  <a:close/>
                </a:path>
              </a:pathLst>
            </a:custGeom>
            <a:solidFill>
              <a:srgbClr val="9E0540"/>
            </a:solidFill>
          </p:spPr>
        </p:sp>
        <p:sp>
          <p:nvSpPr>
            <p:cNvPr name="TextBox 25" id="25"/>
            <p:cNvSpPr txBox="true"/>
            <p:nvPr/>
          </p:nvSpPr>
          <p:spPr>
            <a:xfrm>
              <a:off x="0" y="-57150"/>
              <a:ext cx="1044880" cy="1302560"/>
            </a:xfrm>
            <a:prstGeom prst="rect">
              <a:avLst/>
            </a:prstGeom>
          </p:spPr>
          <p:txBody>
            <a:bodyPr anchor="ctr" rtlCol="false" tIns="50800" lIns="50800" bIns="50800" rIns="50800"/>
            <a:lstStyle/>
            <a:p>
              <a:pPr algn="ctr">
                <a:lnSpc>
                  <a:spcPts val="2800"/>
                </a:lnSpc>
              </a:pPr>
            </a:p>
            <a:p>
              <a:pPr algn="l">
                <a:lnSpc>
                  <a:spcPts val="2100"/>
                </a:lnSpc>
              </a:pPr>
            </a:p>
          </p:txBody>
        </p:sp>
      </p:grpSp>
      <p:sp>
        <p:nvSpPr>
          <p:cNvPr name="AutoShape 26" id="26"/>
          <p:cNvSpPr/>
          <p:nvPr/>
        </p:nvSpPr>
        <p:spPr>
          <a:xfrm>
            <a:off x="11700500" y="5262080"/>
            <a:ext cx="4163681" cy="0"/>
          </a:xfrm>
          <a:prstGeom prst="line">
            <a:avLst/>
          </a:prstGeom>
          <a:ln cap="flat" w="28575">
            <a:solidFill>
              <a:srgbClr val="FFFFFF"/>
            </a:solidFill>
            <a:prstDash val="solid"/>
            <a:headEnd type="none" len="sm" w="sm"/>
            <a:tailEnd type="none" len="sm" w="sm"/>
          </a:ln>
        </p:spPr>
      </p:sp>
      <p:sp>
        <p:nvSpPr>
          <p:cNvPr name="AutoShape 27" id="27"/>
          <p:cNvSpPr/>
          <p:nvPr/>
        </p:nvSpPr>
        <p:spPr>
          <a:xfrm>
            <a:off x="11700500" y="7150734"/>
            <a:ext cx="4163681" cy="14288"/>
          </a:xfrm>
          <a:prstGeom prst="line">
            <a:avLst/>
          </a:prstGeom>
          <a:ln cap="flat" w="28575">
            <a:solidFill>
              <a:srgbClr val="FFFFFF"/>
            </a:solidFill>
            <a:prstDash val="solid"/>
            <a:headEnd type="none" len="sm" w="sm"/>
            <a:tailEnd type="none" len="sm" w="sm"/>
          </a:ln>
        </p:spPr>
      </p:sp>
      <p:sp>
        <p:nvSpPr>
          <p:cNvPr name="TextBox 28" id="28"/>
          <p:cNvSpPr txBox="true"/>
          <p:nvPr/>
        </p:nvSpPr>
        <p:spPr>
          <a:xfrm rot="0">
            <a:off x="11190799" y="3661691"/>
            <a:ext cx="4998619" cy="586104"/>
          </a:xfrm>
          <a:prstGeom prst="rect">
            <a:avLst/>
          </a:prstGeom>
        </p:spPr>
        <p:txBody>
          <a:bodyPr anchor="t" rtlCol="false" tIns="0" lIns="0" bIns="0" rIns="0">
            <a:spAutoFit/>
          </a:bodyPr>
          <a:lstStyle/>
          <a:p>
            <a:pPr algn="ctr" marL="0" indent="0" lvl="0">
              <a:lnSpc>
                <a:spcPts val="4760"/>
              </a:lnSpc>
            </a:pPr>
            <a:r>
              <a:rPr lang="en-US" b="true" sz="3500" spc="-35">
                <a:solidFill>
                  <a:srgbClr val="FD87BE"/>
                </a:solidFill>
                <a:latin typeface="Gotham Bold"/>
                <a:ea typeface="Gotham Bold"/>
                <a:cs typeface="Gotham Bold"/>
                <a:sym typeface="Gotham Bold"/>
              </a:rPr>
              <a:t>HOMOGENEIZACIÓN</a:t>
            </a:r>
          </a:p>
        </p:txBody>
      </p:sp>
      <p:sp>
        <p:nvSpPr>
          <p:cNvPr name="TextBox 29" id="29"/>
          <p:cNvSpPr txBox="true"/>
          <p:nvPr/>
        </p:nvSpPr>
        <p:spPr>
          <a:xfrm rot="0">
            <a:off x="11418477" y="4390671"/>
            <a:ext cx="4770940" cy="489585"/>
          </a:xfrm>
          <a:prstGeom prst="rect">
            <a:avLst/>
          </a:prstGeom>
        </p:spPr>
        <p:txBody>
          <a:bodyPr anchor="t" rtlCol="false" tIns="0" lIns="0" bIns="0" rIns="0">
            <a:spAutoFit/>
          </a:bodyPr>
          <a:lstStyle/>
          <a:p>
            <a:pPr algn="ctr" marL="0" indent="0" lvl="0">
              <a:lnSpc>
                <a:spcPts val="4020"/>
              </a:lnSpc>
              <a:spcBef>
                <a:spcPct val="0"/>
              </a:spcBef>
            </a:pPr>
            <a:r>
              <a:rPr lang="en-US" b="true" sz="3000" spc="65">
                <a:solidFill>
                  <a:srgbClr val="FFFFFF"/>
                </a:solidFill>
                <a:latin typeface="Montserrat Bold"/>
                <a:ea typeface="Montserrat Bold"/>
                <a:cs typeface="Montserrat Bold"/>
                <a:sym typeface="Montserrat Bold"/>
              </a:rPr>
              <a:t>de columnas y valores. </a:t>
            </a:r>
          </a:p>
        </p:txBody>
      </p:sp>
      <p:sp>
        <p:nvSpPr>
          <p:cNvPr name="TextBox 30" id="30"/>
          <p:cNvSpPr txBox="true"/>
          <p:nvPr/>
        </p:nvSpPr>
        <p:spPr>
          <a:xfrm rot="0">
            <a:off x="11948163" y="6129717"/>
            <a:ext cx="3668354" cy="489585"/>
          </a:xfrm>
          <a:prstGeom prst="rect">
            <a:avLst/>
          </a:prstGeom>
        </p:spPr>
        <p:txBody>
          <a:bodyPr anchor="t" rtlCol="false" tIns="0" lIns="0" bIns="0" rIns="0">
            <a:spAutoFit/>
          </a:bodyPr>
          <a:lstStyle/>
          <a:p>
            <a:pPr algn="ctr" marL="0" indent="0" lvl="0">
              <a:lnSpc>
                <a:spcPts val="4020"/>
              </a:lnSpc>
              <a:spcBef>
                <a:spcPct val="0"/>
              </a:spcBef>
            </a:pPr>
            <a:r>
              <a:rPr lang="en-US" b="true" sz="3000" spc="65">
                <a:solidFill>
                  <a:srgbClr val="FFFFFF"/>
                </a:solidFill>
                <a:latin typeface="Montserrat Bold"/>
                <a:ea typeface="Montserrat Bold"/>
                <a:cs typeface="Montserrat Bold"/>
                <a:sym typeface="Montserrat Bold"/>
              </a:rPr>
              <a:t>de datos.</a:t>
            </a:r>
          </a:p>
        </p:txBody>
      </p:sp>
      <p:sp>
        <p:nvSpPr>
          <p:cNvPr name="TextBox 31" id="31"/>
          <p:cNvSpPr txBox="true"/>
          <p:nvPr/>
        </p:nvSpPr>
        <p:spPr>
          <a:xfrm rot="0">
            <a:off x="12080569" y="5530749"/>
            <a:ext cx="3403544" cy="586104"/>
          </a:xfrm>
          <a:prstGeom prst="rect">
            <a:avLst/>
          </a:prstGeom>
        </p:spPr>
        <p:txBody>
          <a:bodyPr anchor="t" rtlCol="false" tIns="0" lIns="0" bIns="0" rIns="0">
            <a:spAutoFit/>
          </a:bodyPr>
          <a:lstStyle/>
          <a:p>
            <a:pPr algn="ctr" marL="0" indent="0" lvl="0">
              <a:lnSpc>
                <a:spcPts val="4760"/>
              </a:lnSpc>
            </a:pPr>
            <a:r>
              <a:rPr lang="en-US" b="true" sz="3500" spc="-35">
                <a:solidFill>
                  <a:srgbClr val="FD87BE"/>
                </a:solidFill>
                <a:latin typeface="Gotham Bold"/>
                <a:ea typeface="Gotham Bold"/>
                <a:cs typeface="Gotham Bold"/>
                <a:sym typeface="Gotham Bold"/>
              </a:rPr>
              <a:t>AGRUPACIÓN</a:t>
            </a:r>
          </a:p>
        </p:txBody>
      </p:sp>
      <p:sp>
        <p:nvSpPr>
          <p:cNvPr name="TextBox 32" id="32"/>
          <p:cNvSpPr txBox="true"/>
          <p:nvPr/>
        </p:nvSpPr>
        <p:spPr>
          <a:xfrm rot="0">
            <a:off x="11898057" y="8104503"/>
            <a:ext cx="3768568" cy="994410"/>
          </a:xfrm>
          <a:prstGeom prst="rect">
            <a:avLst/>
          </a:prstGeom>
        </p:spPr>
        <p:txBody>
          <a:bodyPr anchor="t" rtlCol="false" tIns="0" lIns="0" bIns="0" rIns="0">
            <a:spAutoFit/>
          </a:bodyPr>
          <a:lstStyle/>
          <a:p>
            <a:pPr algn="ctr" marL="0" indent="0" lvl="0">
              <a:lnSpc>
                <a:spcPts val="4020"/>
              </a:lnSpc>
              <a:spcBef>
                <a:spcPct val="0"/>
              </a:spcBef>
            </a:pPr>
            <a:r>
              <a:rPr lang="en-US" b="true" sz="3000" spc="65">
                <a:solidFill>
                  <a:srgbClr val="FFFFFF"/>
                </a:solidFill>
                <a:latin typeface="Montserrat Bold"/>
                <a:ea typeface="Montserrat Bold"/>
                <a:cs typeface="Montserrat Bold"/>
                <a:sym typeface="Montserrat Bold"/>
              </a:rPr>
              <a:t>de valores atípicos</a:t>
            </a:r>
          </a:p>
        </p:txBody>
      </p:sp>
      <p:sp>
        <p:nvSpPr>
          <p:cNvPr name="TextBox 33" id="33"/>
          <p:cNvSpPr txBox="true"/>
          <p:nvPr/>
        </p:nvSpPr>
        <p:spPr>
          <a:xfrm rot="0">
            <a:off x="11286670" y="7375524"/>
            <a:ext cx="4787827" cy="586104"/>
          </a:xfrm>
          <a:prstGeom prst="rect">
            <a:avLst/>
          </a:prstGeom>
        </p:spPr>
        <p:txBody>
          <a:bodyPr anchor="t" rtlCol="false" tIns="0" lIns="0" bIns="0" rIns="0">
            <a:spAutoFit/>
          </a:bodyPr>
          <a:lstStyle/>
          <a:p>
            <a:pPr algn="ctr" marL="0" indent="0" lvl="0">
              <a:lnSpc>
                <a:spcPts val="4760"/>
              </a:lnSpc>
            </a:pPr>
            <a:r>
              <a:rPr lang="en-US" b="true" sz="3500" spc="-35">
                <a:solidFill>
                  <a:srgbClr val="FD87BE"/>
                </a:solidFill>
                <a:latin typeface="Gotham Bold"/>
                <a:ea typeface="Gotham Bold"/>
                <a:cs typeface="Gotham Bold"/>
                <a:sym typeface="Gotham Bold"/>
              </a:rPr>
              <a:t>TRATAMIENTO</a:t>
            </a:r>
          </a:p>
        </p:txBody>
      </p:sp>
      <p:sp>
        <p:nvSpPr>
          <p:cNvPr name="TextBox 34" id="34"/>
          <p:cNvSpPr txBox="true"/>
          <p:nvPr/>
        </p:nvSpPr>
        <p:spPr>
          <a:xfrm rot="0">
            <a:off x="6621224" y="8477883"/>
            <a:ext cx="3768568" cy="489585"/>
          </a:xfrm>
          <a:prstGeom prst="rect">
            <a:avLst/>
          </a:prstGeom>
        </p:spPr>
        <p:txBody>
          <a:bodyPr anchor="t" rtlCol="false" tIns="0" lIns="0" bIns="0" rIns="0">
            <a:spAutoFit/>
          </a:bodyPr>
          <a:lstStyle/>
          <a:p>
            <a:pPr algn="ctr" marL="0" indent="0" lvl="0">
              <a:lnSpc>
                <a:spcPts val="4020"/>
              </a:lnSpc>
              <a:spcBef>
                <a:spcPct val="0"/>
              </a:spcBef>
            </a:pPr>
            <a:r>
              <a:rPr lang="en-US" b="true" sz="3000" spc="65">
                <a:solidFill>
                  <a:srgbClr val="FFFFFF"/>
                </a:solidFill>
                <a:latin typeface="Montserrat Bold"/>
                <a:ea typeface="Montserrat Bold"/>
                <a:cs typeface="Montserrat Bold"/>
                <a:sym typeface="Montserrat Bold"/>
              </a:rPr>
              <a:t>de los datos.</a:t>
            </a:r>
          </a:p>
        </p:txBody>
      </p:sp>
      <p:sp>
        <p:nvSpPr>
          <p:cNvPr name="TextBox 35" id="35"/>
          <p:cNvSpPr txBox="true"/>
          <p:nvPr/>
        </p:nvSpPr>
        <p:spPr>
          <a:xfrm rot="0">
            <a:off x="6106703" y="7217408"/>
            <a:ext cx="4787827" cy="1186179"/>
          </a:xfrm>
          <a:prstGeom prst="rect">
            <a:avLst/>
          </a:prstGeom>
        </p:spPr>
        <p:txBody>
          <a:bodyPr anchor="t" rtlCol="false" tIns="0" lIns="0" bIns="0" rIns="0">
            <a:spAutoFit/>
          </a:bodyPr>
          <a:lstStyle/>
          <a:p>
            <a:pPr algn="ctr" marL="0" indent="0" lvl="0">
              <a:lnSpc>
                <a:spcPts val="4760"/>
              </a:lnSpc>
            </a:pPr>
            <a:r>
              <a:rPr lang="en-US" b="true" sz="3500" spc="-35">
                <a:solidFill>
                  <a:srgbClr val="FD87BE"/>
                </a:solidFill>
                <a:latin typeface="Gotham Bold"/>
                <a:ea typeface="Gotham Bold"/>
                <a:cs typeface="Gotham Bold"/>
                <a:sym typeface="Gotham Bold"/>
              </a:rPr>
              <a:t>MEJORAR COMPRENSIÓN</a:t>
            </a:r>
          </a:p>
        </p:txBody>
      </p:sp>
      <p:sp>
        <p:nvSpPr>
          <p:cNvPr name="Freeform 36" id="36"/>
          <p:cNvSpPr/>
          <p:nvPr/>
        </p:nvSpPr>
        <p:spPr>
          <a:xfrm flipH="false" flipV="false" rot="0">
            <a:off x="87690" y="0"/>
            <a:ext cx="1882020" cy="1882020"/>
          </a:xfrm>
          <a:custGeom>
            <a:avLst/>
            <a:gdLst/>
            <a:ahLst/>
            <a:cxnLst/>
            <a:rect r="r" b="b" t="t" l="l"/>
            <a:pathLst>
              <a:path h="1882020" w="1882020">
                <a:moveTo>
                  <a:pt x="0" y="0"/>
                </a:moveTo>
                <a:lnTo>
                  <a:pt x="1882020" y="0"/>
                </a:lnTo>
                <a:lnTo>
                  <a:pt x="1882020" y="1882020"/>
                </a:lnTo>
                <a:lnTo>
                  <a:pt x="0" y="1882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37" id="37"/>
          <p:cNvPicPr>
            <a:picLocks noChangeAspect="true"/>
          </p:cNvPicPr>
          <p:nvPr/>
        </p:nvPicPr>
        <p:blipFill>
          <a:blip r:embed="rId4"/>
          <a:srcRect l="0" t="0" r="0" b="0"/>
          <a:stretch>
            <a:fillRect/>
          </a:stretch>
        </p:blipFill>
        <p:spPr>
          <a:xfrm flipH="false" flipV="false" rot="0">
            <a:off x="14697445" y="7711492"/>
            <a:ext cx="3165417" cy="2010040"/>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D7E3"/>
        </a:solidFill>
      </p:bgPr>
    </p:bg>
    <p:spTree>
      <p:nvGrpSpPr>
        <p:cNvPr id="1" name=""/>
        <p:cNvGrpSpPr/>
        <p:nvPr/>
      </p:nvGrpSpPr>
      <p:grpSpPr>
        <a:xfrm>
          <a:off x="0" y="0"/>
          <a:ext cx="0" cy="0"/>
          <a:chOff x="0" y="0"/>
          <a:chExt cx="0" cy="0"/>
        </a:xfrm>
      </p:grpSpPr>
      <p:grpSp>
        <p:nvGrpSpPr>
          <p:cNvPr name="Group 2" id="2"/>
          <p:cNvGrpSpPr/>
          <p:nvPr/>
        </p:nvGrpSpPr>
        <p:grpSpPr>
          <a:xfrm rot="0">
            <a:off x="804973" y="3066042"/>
            <a:ext cx="3903188" cy="5980645"/>
            <a:chOff x="0" y="0"/>
            <a:chExt cx="812800" cy="1245410"/>
          </a:xfrm>
        </p:grpSpPr>
        <p:sp>
          <p:nvSpPr>
            <p:cNvPr name="Freeform 3" id="3"/>
            <p:cNvSpPr/>
            <p:nvPr/>
          </p:nvSpPr>
          <p:spPr>
            <a:xfrm flipH="false" flipV="false" rot="0">
              <a:off x="0" y="0"/>
              <a:ext cx="812800" cy="1245410"/>
            </a:xfrm>
            <a:custGeom>
              <a:avLst/>
              <a:gdLst/>
              <a:ahLst/>
              <a:cxnLst/>
              <a:rect r="r" b="b" t="t" l="l"/>
              <a:pathLst>
                <a:path h="1245410" w="812800">
                  <a:moveTo>
                    <a:pt x="99174" y="0"/>
                  </a:moveTo>
                  <a:lnTo>
                    <a:pt x="713626" y="0"/>
                  </a:lnTo>
                  <a:cubicBezTo>
                    <a:pt x="768398" y="0"/>
                    <a:pt x="812800" y="44402"/>
                    <a:pt x="812800" y="99174"/>
                  </a:cubicBezTo>
                  <a:lnTo>
                    <a:pt x="812800" y="1146236"/>
                  </a:lnTo>
                  <a:cubicBezTo>
                    <a:pt x="812800" y="1201008"/>
                    <a:pt x="768398" y="1245410"/>
                    <a:pt x="713626" y="1245410"/>
                  </a:cubicBezTo>
                  <a:lnTo>
                    <a:pt x="99174" y="1245410"/>
                  </a:lnTo>
                  <a:cubicBezTo>
                    <a:pt x="44402" y="1245410"/>
                    <a:pt x="0" y="1201008"/>
                    <a:pt x="0" y="1146236"/>
                  </a:cubicBezTo>
                  <a:lnTo>
                    <a:pt x="0" y="99174"/>
                  </a:lnTo>
                  <a:cubicBezTo>
                    <a:pt x="0" y="44402"/>
                    <a:pt x="44402" y="0"/>
                    <a:pt x="99174" y="0"/>
                  </a:cubicBezTo>
                  <a:close/>
                </a:path>
              </a:pathLst>
            </a:custGeom>
            <a:solidFill>
              <a:srgbClr val="9E0540"/>
            </a:solidFill>
          </p:spPr>
        </p:sp>
        <p:sp>
          <p:nvSpPr>
            <p:cNvPr name="TextBox 4" id="4"/>
            <p:cNvSpPr txBox="true"/>
            <p:nvPr/>
          </p:nvSpPr>
          <p:spPr>
            <a:xfrm>
              <a:off x="0" y="-57150"/>
              <a:ext cx="812800" cy="1302560"/>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9225073" y="3066042"/>
            <a:ext cx="8181879" cy="5980645"/>
            <a:chOff x="0" y="0"/>
            <a:chExt cx="1703795" cy="1245410"/>
          </a:xfrm>
        </p:grpSpPr>
        <p:sp>
          <p:nvSpPr>
            <p:cNvPr name="Freeform 6" id="6"/>
            <p:cNvSpPr/>
            <p:nvPr/>
          </p:nvSpPr>
          <p:spPr>
            <a:xfrm flipH="false" flipV="false" rot="0">
              <a:off x="0" y="0"/>
              <a:ext cx="1703795" cy="1245410"/>
            </a:xfrm>
            <a:custGeom>
              <a:avLst/>
              <a:gdLst/>
              <a:ahLst/>
              <a:cxnLst/>
              <a:rect r="r" b="b" t="t" l="l"/>
              <a:pathLst>
                <a:path h="1245410" w="1703795">
                  <a:moveTo>
                    <a:pt x="47311" y="0"/>
                  </a:moveTo>
                  <a:lnTo>
                    <a:pt x="1656484" y="0"/>
                  </a:lnTo>
                  <a:cubicBezTo>
                    <a:pt x="1669031" y="0"/>
                    <a:pt x="1681065" y="4985"/>
                    <a:pt x="1689938" y="13857"/>
                  </a:cubicBezTo>
                  <a:cubicBezTo>
                    <a:pt x="1698810" y="22730"/>
                    <a:pt x="1703795" y="34764"/>
                    <a:pt x="1703795" y="47311"/>
                  </a:cubicBezTo>
                  <a:lnTo>
                    <a:pt x="1703795" y="1198099"/>
                  </a:lnTo>
                  <a:cubicBezTo>
                    <a:pt x="1703795" y="1210646"/>
                    <a:pt x="1698810" y="1222680"/>
                    <a:pt x="1689938" y="1231553"/>
                  </a:cubicBezTo>
                  <a:cubicBezTo>
                    <a:pt x="1681065" y="1240425"/>
                    <a:pt x="1669031" y="1245410"/>
                    <a:pt x="1656484" y="1245410"/>
                  </a:cubicBezTo>
                  <a:lnTo>
                    <a:pt x="47311" y="1245410"/>
                  </a:lnTo>
                  <a:cubicBezTo>
                    <a:pt x="34764" y="1245410"/>
                    <a:pt x="22730" y="1240425"/>
                    <a:pt x="13857" y="1231553"/>
                  </a:cubicBezTo>
                  <a:cubicBezTo>
                    <a:pt x="4985" y="1222680"/>
                    <a:pt x="0" y="1210646"/>
                    <a:pt x="0" y="1198099"/>
                  </a:cubicBezTo>
                  <a:lnTo>
                    <a:pt x="0" y="47311"/>
                  </a:lnTo>
                  <a:cubicBezTo>
                    <a:pt x="0" y="34764"/>
                    <a:pt x="4985" y="22730"/>
                    <a:pt x="13857" y="13857"/>
                  </a:cubicBezTo>
                  <a:cubicBezTo>
                    <a:pt x="22730" y="4985"/>
                    <a:pt x="34764" y="0"/>
                    <a:pt x="47311" y="0"/>
                  </a:cubicBezTo>
                  <a:close/>
                </a:path>
              </a:pathLst>
            </a:custGeom>
            <a:solidFill>
              <a:srgbClr val="9E0540"/>
            </a:solidFill>
          </p:spPr>
        </p:sp>
        <p:sp>
          <p:nvSpPr>
            <p:cNvPr name="TextBox 7" id="7"/>
            <p:cNvSpPr txBox="true"/>
            <p:nvPr/>
          </p:nvSpPr>
          <p:spPr>
            <a:xfrm>
              <a:off x="0" y="-57150"/>
              <a:ext cx="1703795" cy="1302560"/>
            </a:xfrm>
            <a:prstGeom prst="rect">
              <a:avLst/>
            </a:prstGeom>
          </p:spPr>
          <p:txBody>
            <a:bodyPr anchor="ctr" rtlCol="false" tIns="50800" lIns="50800" bIns="50800" rIns="50800"/>
            <a:lstStyle/>
            <a:p>
              <a:pPr algn="ctr">
                <a:lnSpc>
                  <a:spcPts val="2800"/>
                </a:lnSpc>
              </a:pPr>
            </a:p>
            <a:p>
              <a:pPr algn="l">
                <a:lnSpc>
                  <a:spcPts val="2100"/>
                </a:lnSpc>
              </a:pPr>
            </a:p>
          </p:txBody>
        </p:sp>
      </p:grpSp>
      <p:grpSp>
        <p:nvGrpSpPr>
          <p:cNvPr name="Group 8" id="8"/>
          <p:cNvGrpSpPr/>
          <p:nvPr/>
        </p:nvGrpSpPr>
        <p:grpSpPr>
          <a:xfrm rot="0">
            <a:off x="5017085" y="3066042"/>
            <a:ext cx="3903188" cy="5980645"/>
            <a:chOff x="0" y="0"/>
            <a:chExt cx="812800" cy="1245410"/>
          </a:xfrm>
        </p:grpSpPr>
        <p:sp>
          <p:nvSpPr>
            <p:cNvPr name="Freeform 9" id="9"/>
            <p:cNvSpPr/>
            <p:nvPr/>
          </p:nvSpPr>
          <p:spPr>
            <a:xfrm flipH="false" flipV="false" rot="0">
              <a:off x="0" y="0"/>
              <a:ext cx="812800" cy="1245410"/>
            </a:xfrm>
            <a:custGeom>
              <a:avLst/>
              <a:gdLst/>
              <a:ahLst/>
              <a:cxnLst/>
              <a:rect r="r" b="b" t="t" l="l"/>
              <a:pathLst>
                <a:path h="1245410" w="812800">
                  <a:moveTo>
                    <a:pt x="99174" y="0"/>
                  </a:moveTo>
                  <a:lnTo>
                    <a:pt x="713626" y="0"/>
                  </a:lnTo>
                  <a:cubicBezTo>
                    <a:pt x="768398" y="0"/>
                    <a:pt x="812800" y="44402"/>
                    <a:pt x="812800" y="99174"/>
                  </a:cubicBezTo>
                  <a:lnTo>
                    <a:pt x="812800" y="1146236"/>
                  </a:lnTo>
                  <a:cubicBezTo>
                    <a:pt x="812800" y="1201008"/>
                    <a:pt x="768398" y="1245410"/>
                    <a:pt x="713626" y="1245410"/>
                  </a:cubicBezTo>
                  <a:lnTo>
                    <a:pt x="99174" y="1245410"/>
                  </a:lnTo>
                  <a:cubicBezTo>
                    <a:pt x="44402" y="1245410"/>
                    <a:pt x="0" y="1201008"/>
                    <a:pt x="0" y="1146236"/>
                  </a:cubicBezTo>
                  <a:lnTo>
                    <a:pt x="0" y="99174"/>
                  </a:lnTo>
                  <a:cubicBezTo>
                    <a:pt x="0" y="44402"/>
                    <a:pt x="44402" y="0"/>
                    <a:pt x="99174" y="0"/>
                  </a:cubicBezTo>
                  <a:close/>
                </a:path>
              </a:pathLst>
            </a:custGeom>
            <a:solidFill>
              <a:srgbClr val="9E0540"/>
            </a:solidFill>
          </p:spPr>
        </p:sp>
        <p:sp>
          <p:nvSpPr>
            <p:cNvPr name="TextBox 10" id="10"/>
            <p:cNvSpPr txBox="true"/>
            <p:nvPr/>
          </p:nvSpPr>
          <p:spPr>
            <a:xfrm>
              <a:off x="0" y="-57150"/>
              <a:ext cx="812800" cy="1302560"/>
            </a:xfrm>
            <a:prstGeom prst="rect">
              <a:avLst/>
            </a:prstGeom>
          </p:spPr>
          <p:txBody>
            <a:bodyPr anchor="ctr" rtlCol="false" tIns="50800" lIns="50800" bIns="50800" rIns="50800"/>
            <a:lstStyle/>
            <a:p>
              <a:pPr algn="ctr">
                <a:lnSpc>
                  <a:spcPts val="2800"/>
                </a:lnSpc>
              </a:pPr>
            </a:p>
          </p:txBody>
        </p:sp>
      </p:grpSp>
      <p:sp>
        <p:nvSpPr>
          <p:cNvPr name="TextBox 11" id="11"/>
          <p:cNvSpPr txBox="true"/>
          <p:nvPr/>
        </p:nvSpPr>
        <p:spPr>
          <a:xfrm rot="0">
            <a:off x="1187303" y="6667235"/>
            <a:ext cx="3220183" cy="1172210"/>
          </a:xfrm>
          <a:prstGeom prst="rect">
            <a:avLst/>
          </a:prstGeom>
        </p:spPr>
        <p:txBody>
          <a:bodyPr anchor="t" rtlCol="false" tIns="0" lIns="0" bIns="0" rIns="0">
            <a:spAutoFit/>
          </a:bodyPr>
          <a:lstStyle/>
          <a:p>
            <a:pPr algn="ctr" marL="0" indent="0" lvl="0">
              <a:lnSpc>
                <a:spcPts val="9519"/>
              </a:lnSpc>
            </a:pPr>
            <a:r>
              <a:rPr lang="en-US" b="true" sz="6999" spc="69">
                <a:solidFill>
                  <a:srgbClr val="FFC9DE"/>
                </a:solidFill>
                <a:latin typeface="Gotham Bold"/>
                <a:ea typeface="Gotham Bold"/>
                <a:cs typeface="Gotham Bold"/>
                <a:sym typeface="Gotham Bold"/>
              </a:rPr>
              <a:t>0,04%</a:t>
            </a:r>
          </a:p>
        </p:txBody>
      </p:sp>
      <p:sp>
        <p:nvSpPr>
          <p:cNvPr name="AutoShape 12" id="12"/>
          <p:cNvSpPr/>
          <p:nvPr/>
        </p:nvSpPr>
        <p:spPr>
          <a:xfrm>
            <a:off x="1016789" y="6605323"/>
            <a:ext cx="3466431" cy="0"/>
          </a:xfrm>
          <a:prstGeom prst="line">
            <a:avLst/>
          </a:prstGeom>
          <a:ln cap="flat" w="28575">
            <a:solidFill>
              <a:srgbClr val="FFFFFF"/>
            </a:solidFill>
            <a:prstDash val="solid"/>
            <a:headEnd type="none" len="sm" w="sm"/>
            <a:tailEnd type="none" len="sm" w="sm"/>
          </a:ln>
        </p:spPr>
      </p:sp>
      <p:sp>
        <p:nvSpPr>
          <p:cNvPr name="AutoShape 13" id="13"/>
          <p:cNvSpPr/>
          <p:nvPr/>
        </p:nvSpPr>
        <p:spPr>
          <a:xfrm>
            <a:off x="1029914" y="4971766"/>
            <a:ext cx="3466431" cy="0"/>
          </a:xfrm>
          <a:prstGeom prst="line">
            <a:avLst/>
          </a:prstGeom>
          <a:ln cap="flat" w="28575">
            <a:solidFill>
              <a:srgbClr val="FFFFFF"/>
            </a:solidFill>
            <a:prstDash val="solid"/>
            <a:headEnd type="none" len="sm" w="sm"/>
            <a:tailEnd type="none" len="sm" w="sm"/>
          </a:ln>
        </p:spPr>
      </p:sp>
      <p:sp>
        <p:nvSpPr>
          <p:cNvPr name="TextBox 14" id="14"/>
          <p:cNvSpPr txBox="true"/>
          <p:nvPr/>
        </p:nvSpPr>
        <p:spPr>
          <a:xfrm rot="0">
            <a:off x="5357739" y="6667235"/>
            <a:ext cx="3220183" cy="1172210"/>
          </a:xfrm>
          <a:prstGeom prst="rect">
            <a:avLst/>
          </a:prstGeom>
        </p:spPr>
        <p:txBody>
          <a:bodyPr anchor="t" rtlCol="false" tIns="0" lIns="0" bIns="0" rIns="0">
            <a:spAutoFit/>
          </a:bodyPr>
          <a:lstStyle/>
          <a:p>
            <a:pPr algn="ctr" marL="0" indent="0" lvl="0">
              <a:lnSpc>
                <a:spcPts val="9519"/>
              </a:lnSpc>
            </a:pPr>
            <a:r>
              <a:rPr lang="en-US" b="true" sz="6999" spc="69">
                <a:solidFill>
                  <a:srgbClr val="FFC9DE"/>
                </a:solidFill>
                <a:latin typeface="Gotham Bold"/>
                <a:ea typeface="Gotham Bold"/>
                <a:cs typeface="Gotham Bold"/>
                <a:sym typeface="Gotham Bold"/>
              </a:rPr>
              <a:t>8,15%</a:t>
            </a:r>
          </a:p>
        </p:txBody>
      </p:sp>
      <p:sp>
        <p:nvSpPr>
          <p:cNvPr name="AutoShape 15" id="15"/>
          <p:cNvSpPr/>
          <p:nvPr/>
        </p:nvSpPr>
        <p:spPr>
          <a:xfrm>
            <a:off x="5226839" y="6605323"/>
            <a:ext cx="3466431" cy="0"/>
          </a:xfrm>
          <a:prstGeom prst="line">
            <a:avLst/>
          </a:prstGeom>
          <a:ln cap="flat" w="28575">
            <a:solidFill>
              <a:srgbClr val="FFFFFF"/>
            </a:solidFill>
            <a:prstDash val="solid"/>
            <a:headEnd type="none" len="sm" w="sm"/>
            <a:tailEnd type="none" len="sm" w="sm"/>
          </a:ln>
        </p:spPr>
      </p:sp>
      <p:sp>
        <p:nvSpPr>
          <p:cNvPr name="AutoShape 16" id="16"/>
          <p:cNvSpPr/>
          <p:nvPr/>
        </p:nvSpPr>
        <p:spPr>
          <a:xfrm>
            <a:off x="5239964" y="4971766"/>
            <a:ext cx="3466431" cy="0"/>
          </a:xfrm>
          <a:prstGeom prst="line">
            <a:avLst/>
          </a:prstGeom>
          <a:ln cap="flat" w="28575">
            <a:solidFill>
              <a:srgbClr val="FFFFFF"/>
            </a:solidFill>
            <a:prstDash val="solid"/>
            <a:headEnd type="none" len="sm" w="sm"/>
            <a:tailEnd type="none" len="sm" w="sm"/>
          </a:ln>
        </p:spPr>
      </p:sp>
      <p:sp>
        <p:nvSpPr>
          <p:cNvPr name="AutoShape 17" id="17"/>
          <p:cNvSpPr/>
          <p:nvPr/>
        </p:nvSpPr>
        <p:spPr>
          <a:xfrm>
            <a:off x="9355727" y="4888119"/>
            <a:ext cx="7842836" cy="0"/>
          </a:xfrm>
          <a:prstGeom prst="line">
            <a:avLst/>
          </a:prstGeom>
          <a:ln cap="flat" w="28575">
            <a:solidFill>
              <a:srgbClr val="FFFFFF"/>
            </a:solidFill>
            <a:prstDash val="solid"/>
            <a:headEnd type="none" len="sm" w="sm"/>
            <a:tailEnd type="none" len="sm" w="sm"/>
          </a:ln>
        </p:spPr>
      </p:sp>
      <p:sp>
        <p:nvSpPr>
          <p:cNvPr name="AutoShape 18" id="18"/>
          <p:cNvSpPr/>
          <p:nvPr/>
        </p:nvSpPr>
        <p:spPr>
          <a:xfrm>
            <a:off x="9355727" y="6776773"/>
            <a:ext cx="7842836" cy="14288"/>
          </a:xfrm>
          <a:prstGeom prst="line">
            <a:avLst/>
          </a:prstGeom>
          <a:ln cap="flat" w="28575">
            <a:solidFill>
              <a:srgbClr val="FFFFFF"/>
            </a:solidFill>
            <a:prstDash val="solid"/>
            <a:headEnd type="none" len="sm" w="sm"/>
            <a:tailEnd type="none" len="sm" w="sm"/>
          </a:ln>
        </p:spPr>
      </p:sp>
      <p:sp>
        <p:nvSpPr>
          <p:cNvPr name="TextBox 19" id="19"/>
          <p:cNvSpPr txBox="true"/>
          <p:nvPr/>
        </p:nvSpPr>
        <p:spPr>
          <a:xfrm rot="0">
            <a:off x="1640867" y="910217"/>
            <a:ext cx="15429667" cy="1552575"/>
          </a:xfrm>
          <a:prstGeom prst="rect">
            <a:avLst/>
          </a:prstGeom>
        </p:spPr>
        <p:txBody>
          <a:bodyPr anchor="t" rtlCol="false" tIns="0" lIns="0" bIns="0" rIns="0">
            <a:spAutoFit/>
          </a:bodyPr>
          <a:lstStyle/>
          <a:p>
            <a:pPr algn="ctr">
              <a:lnSpc>
                <a:spcPts val="12599"/>
              </a:lnSpc>
              <a:spcBef>
                <a:spcPct val="0"/>
              </a:spcBef>
            </a:pPr>
            <a:r>
              <a:rPr lang="en-US" sz="9000">
                <a:solidFill>
                  <a:srgbClr val="D42C43"/>
                </a:solidFill>
                <a:latin typeface="Lazydog"/>
                <a:ea typeface="Lazydog"/>
                <a:cs typeface="Lazydog"/>
                <a:sym typeface="Lazydog"/>
              </a:rPr>
              <a:t>TRANSFORMACIÓN</a:t>
            </a:r>
          </a:p>
        </p:txBody>
      </p:sp>
      <p:sp>
        <p:nvSpPr>
          <p:cNvPr name="TextBox 20" id="20"/>
          <p:cNvSpPr txBox="true"/>
          <p:nvPr/>
        </p:nvSpPr>
        <p:spPr>
          <a:xfrm rot="0">
            <a:off x="1301950" y="3284253"/>
            <a:ext cx="3086486" cy="1512570"/>
          </a:xfrm>
          <a:prstGeom prst="rect">
            <a:avLst/>
          </a:prstGeom>
        </p:spPr>
        <p:txBody>
          <a:bodyPr anchor="t" rtlCol="false" tIns="0" lIns="0" bIns="0" rIns="0">
            <a:spAutoFit/>
          </a:bodyPr>
          <a:lstStyle/>
          <a:p>
            <a:pPr algn="ctr" marL="0" indent="0" lvl="0">
              <a:lnSpc>
                <a:spcPts val="12240"/>
              </a:lnSpc>
            </a:pPr>
            <a:r>
              <a:rPr lang="en-US" b="true" sz="9000" spc="-89">
                <a:solidFill>
                  <a:srgbClr val="FD87BE"/>
                </a:solidFill>
                <a:latin typeface="Gotham Bold"/>
                <a:ea typeface="Gotham Bold"/>
                <a:cs typeface="Gotham Bold"/>
                <a:sym typeface="Gotham Bold"/>
              </a:rPr>
              <a:t>64</a:t>
            </a:r>
          </a:p>
        </p:txBody>
      </p:sp>
      <p:sp>
        <p:nvSpPr>
          <p:cNvPr name="TextBox 21" id="21"/>
          <p:cNvSpPr txBox="true"/>
          <p:nvPr/>
        </p:nvSpPr>
        <p:spPr>
          <a:xfrm rot="0">
            <a:off x="1396734" y="5215625"/>
            <a:ext cx="2712786" cy="994410"/>
          </a:xfrm>
          <a:prstGeom prst="rect">
            <a:avLst/>
          </a:prstGeom>
        </p:spPr>
        <p:txBody>
          <a:bodyPr anchor="t" rtlCol="false" tIns="0" lIns="0" bIns="0" rIns="0">
            <a:spAutoFit/>
          </a:bodyPr>
          <a:lstStyle/>
          <a:p>
            <a:pPr algn="ctr" marL="0" indent="0" lvl="0">
              <a:lnSpc>
                <a:spcPts val="4020"/>
              </a:lnSpc>
              <a:spcBef>
                <a:spcPct val="0"/>
              </a:spcBef>
            </a:pPr>
            <a:r>
              <a:rPr lang="en-US" b="true" sz="3000" spc="65">
                <a:solidFill>
                  <a:srgbClr val="FFFFFF"/>
                </a:solidFill>
                <a:latin typeface="Montserrat Bold"/>
                <a:ea typeface="Montserrat Bold"/>
                <a:cs typeface="Montserrat Bold"/>
                <a:sym typeface="Montserrat Bold"/>
              </a:rPr>
              <a:t>datos duplicados</a:t>
            </a:r>
          </a:p>
        </p:txBody>
      </p:sp>
      <p:sp>
        <p:nvSpPr>
          <p:cNvPr name="TextBox 22" id="22"/>
          <p:cNvSpPr txBox="true"/>
          <p:nvPr/>
        </p:nvSpPr>
        <p:spPr>
          <a:xfrm rot="0">
            <a:off x="1267557" y="8186492"/>
            <a:ext cx="2971138" cy="489585"/>
          </a:xfrm>
          <a:prstGeom prst="rect">
            <a:avLst/>
          </a:prstGeom>
        </p:spPr>
        <p:txBody>
          <a:bodyPr anchor="t" rtlCol="false" tIns="0" lIns="0" bIns="0" rIns="0">
            <a:spAutoFit/>
          </a:bodyPr>
          <a:lstStyle/>
          <a:p>
            <a:pPr algn="ctr" marL="0" indent="0" lvl="0">
              <a:lnSpc>
                <a:spcPts val="4020"/>
              </a:lnSpc>
              <a:spcBef>
                <a:spcPct val="0"/>
              </a:spcBef>
            </a:pPr>
            <a:r>
              <a:rPr lang="en-US" b="true" sz="3000" spc="65">
                <a:solidFill>
                  <a:srgbClr val="FFFFFF"/>
                </a:solidFill>
                <a:latin typeface="Montserrat Bold"/>
                <a:ea typeface="Montserrat Bold"/>
                <a:cs typeface="Montserrat Bold"/>
                <a:sym typeface="Montserrat Bold"/>
              </a:rPr>
              <a:t>del total</a:t>
            </a:r>
          </a:p>
        </p:txBody>
      </p:sp>
      <p:sp>
        <p:nvSpPr>
          <p:cNvPr name="TextBox 23" id="23"/>
          <p:cNvSpPr txBox="true"/>
          <p:nvPr/>
        </p:nvSpPr>
        <p:spPr>
          <a:xfrm rot="0">
            <a:off x="5177364" y="3274728"/>
            <a:ext cx="3676184" cy="1512570"/>
          </a:xfrm>
          <a:prstGeom prst="rect">
            <a:avLst/>
          </a:prstGeom>
        </p:spPr>
        <p:txBody>
          <a:bodyPr anchor="t" rtlCol="false" tIns="0" lIns="0" bIns="0" rIns="0">
            <a:spAutoFit/>
          </a:bodyPr>
          <a:lstStyle/>
          <a:p>
            <a:pPr algn="ctr" marL="0" indent="0" lvl="0">
              <a:lnSpc>
                <a:spcPts val="12240"/>
              </a:lnSpc>
            </a:pPr>
            <a:r>
              <a:rPr lang="en-US" b="true" sz="9000" spc="-89">
                <a:solidFill>
                  <a:srgbClr val="FD87BE"/>
                </a:solidFill>
                <a:latin typeface="Gotham Bold"/>
                <a:ea typeface="Gotham Bold"/>
                <a:cs typeface="Gotham Bold"/>
                <a:sym typeface="Gotham Bold"/>
              </a:rPr>
              <a:t>13,6K</a:t>
            </a:r>
          </a:p>
        </p:txBody>
      </p:sp>
      <p:sp>
        <p:nvSpPr>
          <p:cNvPr name="TextBox 24" id="24"/>
          <p:cNvSpPr txBox="true"/>
          <p:nvPr/>
        </p:nvSpPr>
        <p:spPr>
          <a:xfrm rot="0">
            <a:off x="5606784" y="5353429"/>
            <a:ext cx="2712786" cy="489585"/>
          </a:xfrm>
          <a:prstGeom prst="rect">
            <a:avLst/>
          </a:prstGeom>
        </p:spPr>
        <p:txBody>
          <a:bodyPr anchor="t" rtlCol="false" tIns="0" lIns="0" bIns="0" rIns="0">
            <a:spAutoFit/>
          </a:bodyPr>
          <a:lstStyle/>
          <a:p>
            <a:pPr algn="ctr" marL="0" indent="0" lvl="0">
              <a:lnSpc>
                <a:spcPts val="4020"/>
              </a:lnSpc>
              <a:spcBef>
                <a:spcPct val="0"/>
              </a:spcBef>
            </a:pPr>
            <a:r>
              <a:rPr lang="en-US" b="true" sz="3000" spc="65">
                <a:solidFill>
                  <a:srgbClr val="FFFFFF"/>
                </a:solidFill>
                <a:latin typeface="Montserrat Bold"/>
                <a:ea typeface="Montserrat Bold"/>
                <a:cs typeface="Montserrat Bold"/>
                <a:sym typeface="Montserrat Bold"/>
              </a:rPr>
              <a:t>datos nulos</a:t>
            </a:r>
          </a:p>
        </p:txBody>
      </p:sp>
      <p:sp>
        <p:nvSpPr>
          <p:cNvPr name="TextBox 25" id="25"/>
          <p:cNvSpPr txBox="true"/>
          <p:nvPr/>
        </p:nvSpPr>
        <p:spPr>
          <a:xfrm rot="0">
            <a:off x="5606784" y="8186492"/>
            <a:ext cx="2971138" cy="489585"/>
          </a:xfrm>
          <a:prstGeom prst="rect">
            <a:avLst/>
          </a:prstGeom>
        </p:spPr>
        <p:txBody>
          <a:bodyPr anchor="t" rtlCol="false" tIns="0" lIns="0" bIns="0" rIns="0">
            <a:spAutoFit/>
          </a:bodyPr>
          <a:lstStyle/>
          <a:p>
            <a:pPr algn="ctr" marL="0" indent="0" lvl="0">
              <a:lnSpc>
                <a:spcPts val="4020"/>
              </a:lnSpc>
              <a:spcBef>
                <a:spcPct val="0"/>
              </a:spcBef>
            </a:pPr>
            <a:r>
              <a:rPr lang="en-US" b="true" sz="3000" spc="65">
                <a:solidFill>
                  <a:srgbClr val="FFFFFF"/>
                </a:solidFill>
                <a:latin typeface="Montserrat Bold"/>
                <a:ea typeface="Montserrat Bold"/>
                <a:cs typeface="Montserrat Bold"/>
                <a:sym typeface="Montserrat Bold"/>
              </a:rPr>
              <a:t>del total</a:t>
            </a:r>
          </a:p>
        </p:txBody>
      </p:sp>
      <p:sp>
        <p:nvSpPr>
          <p:cNvPr name="TextBox 26" id="26"/>
          <p:cNvSpPr txBox="true"/>
          <p:nvPr/>
        </p:nvSpPr>
        <p:spPr>
          <a:xfrm rot="0">
            <a:off x="10071635" y="3369978"/>
            <a:ext cx="6411019" cy="586104"/>
          </a:xfrm>
          <a:prstGeom prst="rect">
            <a:avLst/>
          </a:prstGeom>
        </p:spPr>
        <p:txBody>
          <a:bodyPr anchor="t" rtlCol="false" tIns="0" lIns="0" bIns="0" rIns="0">
            <a:spAutoFit/>
          </a:bodyPr>
          <a:lstStyle/>
          <a:p>
            <a:pPr algn="ctr" marL="0" indent="0" lvl="0">
              <a:lnSpc>
                <a:spcPts val="4760"/>
              </a:lnSpc>
            </a:pPr>
            <a:r>
              <a:rPr lang="en-US" b="true" sz="3500" spc="-35">
                <a:solidFill>
                  <a:srgbClr val="FD87BE"/>
                </a:solidFill>
                <a:latin typeface="Gotham Bold"/>
                <a:ea typeface="Gotham Bold"/>
                <a:cs typeface="Gotham Bold"/>
                <a:sym typeface="Gotham Bold"/>
              </a:rPr>
              <a:t>ESTANDARIZACIÓN DEL </a:t>
            </a:r>
          </a:p>
        </p:txBody>
      </p:sp>
      <p:sp>
        <p:nvSpPr>
          <p:cNvPr name="TextBox 27" id="27"/>
          <p:cNvSpPr txBox="true"/>
          <p:nvPr/>
        </p:nvSpPr>
        <p:spPr>
          <a:xfrm rot="0">
            <a:off x="11727339" y="4016710"/>
            <a:ext cx="3099611" cy="489585"/>
          </a:xfrm>
          <a:prstGeom prst="rect">
            <a:avLst/>
          </a:prstGeom>
        </p:spPr>
        <p:txBody>
          <a:bodyPr anchor="t" rtlCol="false" tIns="0" lIns="0" bIns="0" rIns="0">
            <a:spAutoFit/>
          </a:bodyPr>
          <a:lstStyle/>
          <a:p>
            <a:pPr algn="ctr" marL="0" indent="0" lvl="0">
              <a:lnSpc>
                <a:spcPts val="4020"/>
              </a:lnSpc>
              <a:spcBef>
                <a:spcPct val="0"/>
              </a:spcBef>
            </a:pPr>
            <a:r>
              <a:rPr lang="en-US" b="true" sz="3000" spc="65">
                <a:solidFill>
                  <a:srgbClr val="FFFFFF"/>
                </a:solidFill>
                <a:latin typeface="Montserrat Bold"/>
                <a:ea typeface="Montserrat Bold"/>
                <a:cs typeface="Montserrat Bold"/>
                <a:sym typeface="Montserrat Bold"/>
              </a:rPr>
              <a:t>tipo de dato</a:t>
            </a:r>
          </a:p>
        </p:txBody>
      </p:sp>
      <p:sp>
        <p:nvSpPr>
          <p:cNvPr name="TextBox 28" id="28"/>
          <p:cNvSpPr txBox="true"/>
          <p:nvPr/>
        </p:nvSpPr>
        <p:spPr>
          <a:xfrm rot="0">
            <a:off x="9822232" y="5620438"/>
            <a:ext cx="6909824" cy="994410"/>
          </a:xfrm>
          <a:prstGeom prst="rect">
            <a:avLst/>
          </a:prstGeom>
        </p:spPr>
        <p:txBody>
          <a:bodyPr anchor="t" rtlCol="false" tIns="0" lIns="0" bIns="0" rIns="0">
            <a:spAutoFit/>
          </a:bodyPr>
          <a:lstStyle/>
          <a:p>
            <a:pPr algn="ctr" marL="0" indent="0" lvl="0">
              <a:lnSpc>
                <a:spcPts val="4020"/>
              </a:lnSpc>
              <a:spcBef>
                <a:spcPct val="0"/>
              </a:spcBef>
            </a:pPr>
            <a:r>
              <a:rPr lang="en-US" b="true" sz="3000" spc="65">
                <a:solidFill>
                  <a:srgbClr val="FFFFFF"/>
                </a:solidFill>
                <a:latin typeface="Montserrat Bold"/>
                <a:ea typeface="Montserrat Bold"/>
                <a:cs typeface="Montserrat Bold"/>
                <a:sym typeface="Montserrat Bold"/>
              </a:rPr>
              <a:t>departamentos basado en columnas relacionadas. </a:t>
            </a:r>
          </a:p>
        </p:txBody>
      </p:sp>
      <p:sp>
        <p:nvSpPr>
          <p:cNvPr name="TextBox 29" id="29"/>
          <p:cNvSpPr txBox="true"/>
          <p:nvPr/>
        </p:nvSpPr>
        <p:spPr>
          <a:xfrm rot="0">
            <a:off x="10071635" y="5021469"/>
            <a:ext cx="6411019" cy="586104"/>
          </a:xfrm>
          <a:prstGeom prst="rect">
            <a:avLst/>
          </a:prstGeom>
        </p:spPr>
        <p:txBody>
          <a:bodyPr anchor="t" rtlCol="false" tIns="0" lIns="0" bIns="0" rIns="0">
            <a:spAutoFit/>
          </a:bodyPr>
          <a:lstStyle/>
          <a:p>
            <a:pPr algn="ctr" marL="0" indent="0" lvl="0">
              <a:lnSpc>
                <a:spcPts val="4760"/>
              </a:lnSpc>
            </a:pPr>
            <a:r>
              <a:rPr lang="en-US" b="true" sz="3500" spc="-35">
                <a:solidFill>
                  <a:srgbClr val="FD87BE"/>
                </a:solidFill>
                <a:latin typeface="Gotham Bold"/>
                <a:ea typeface="Gotham Bold"/>
                <a:cs typeface="Gotham Bold"/>
                <a:sym typeface="Gotham Bold"/>
              </a:rPr>
              <a:t>IMPUTACIÓN DE </a:t>
            </a:r>
          </a:p>
        </p:txBody>
      </p:sp>
      <p:sp>
        <p:nvSpPr>
          <p:cNvPr name="TextBox 30" id="30"/>
          <p:cNvSpPr txBox="true"/>
          <p:nvPr/>
        </p:nvSpPr>
        <p:spPr>
          <a:xfrm rot="0">
            <a:off x="9727849" y="7730542"/>
            <a:ext cx="7098590" cy="489585"/>
          </a:xfrm>
          <a:prstGeom prst="rect">
            <a:avLst/>
          </a:prstGeom>
        </p:spPr>
        <p:txBody>
          <a:bodyPr anchor="t" rtlCol="false" tIns="0" lIns="0" bIns="0" rIns="0">
            <a:spAutoFit/>
          </a:bodyPr>
          <a:lstStyle/>
          <a:p>
            <a:pPr algn="ctr" marL="0" indent="0" lvl="0">
              <a:lnSpc>
                <a:spcPts val="4020"/>
              </a:lnSpc>
              <a:spcBef>
                <a:spcPct val="0"/>
              </a:spcBef>
            </a:pPr>
            <a:r>
              <a:rPr lang="en-US" b="true" sz="3000" spc="65">
                <a:solidFill>
                  <a:srgbClr val="FFFFFF"/>
                </a:solidFill>
                <a:latin typeface="Montserrat Bold"/>
                <a:ea typeface="Montserrat Bold"/>
                <a:cs typeface="Montserrat Bold"/>
                <a:sym typeface="Montserrat Bold"/>
              </a:rPr>
              <a:t>salario. </a:t>
            </a:r>
          </a:p>
        </p:txBody>
      </p:sp>
      <p:sp>
        <p:nvSpPr>
          <p:cNvPr name="TextBox 31" id="31"/>
          <p:cNvSpPr txBox="true"/>
          <p:nvPr/>
        </p:nvSpPr>
        <p:spPr>
          <a:xfrm rot="0">
            <a:off x="10071635" y="7001563"/>
            <a:ext cx="6411019" cy="586104"/>
          </a:xfrm>
          <a:prstGeom prst="rect">
            <a:avLst/>
          </a:prstGeom>
        </p:spPr>
        <p:txBody>
          <a:bodyPr anchor="t" rtlCol="false" tIns="0" lIns="0" bIns="0" rIns="0">
            <a:spAutoFit/>
          </a:bodyPr>
          <a:lstStyle/>
          <a:p>
            <a:pPr algn="ctr" marL="0" indent="0" lvl="0">
              <a:lnSpc>
                <a:spcPts val="4760"/>
              </a:lnSpc>
            </a:pPr>
            <a:r>
              <a:rPr lang="en-US" b="true" sz="3500" spc="-35">
                <a:solidFill>
                  <a:srgbClr val="FD87BE"/>
                </a:solidFill>
                <a:latin typeface="Gotham Bold"/>
                <a:ea typeface="Gotham Bold"/>
                <a:cs typeface="Gotham Bold"/>
                <a:sym typeface="Gotham Bold"/>
              </a:rPr>
              <a:t>IMPUTACIÓN DEL</a:t>
            </a:r>
          </a:p>
        </p:txBody>
      </p:sp>
      <p:sp>
        <p:nvSpPr>
          <p:cNvPr name="Freeform 32" id="32"/>
          <p:cNvSpPr/>
          <p:nvPr/>
        </p:nvSpPr>
        <p:spPr>
          <a:xfrm flipH="false" flipV="false" rot="-2330638">
            <a:off x="2570800" y="235758"/>
            <a:ext cx="3335792" cy="2709314"/>
          </a:xfrm>
          <a:custGeom>
            <a:avLst/>
            <a:gdLst/>
            <a:ahLst/>
            <a:cxnLst/>
            <a:rect r="r" b="b" t="t" l="l"/>
            <a:pathLst>
              <a:path h="2709314" w="3335792">
                <a:moveTo>
                  <a:pt x="0" y="0"/>
                </a:moveTo>
                <a:lnTo>
                  <a:pt x="3335791" y="0"/>
                </a:lnTo>
                <a:lnTo>
                  <a:pt x="3335791" y="2709313"/>
                </a:lnTo>
                <a:lnTo>
                  <a:pt x="0" y="2709313"/>
                </a:lnTo>
                <a:lnTo>
                  <a:pt x="0" y="0"/>
                </a:lnTo>
                <a:close/>
              </a:path>
            </a:pathLst>
          </a:custGeom>
          <a:blipFill>
            <a:blip r:embed="rId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713811" y="5914499"/>
            <a:ext cx="4380466" cy="4372501"/>
          </a:xfrm>
          <a:custGeom>
            <a:avLst/>
            <a:gdLst/>
            <a:ahLst/>
            <a:cxnLst/>
            <a:rect r="r" b="b" t="t" l="l"/>
            <a:pathLst>
              <a:path h="4372501" w="4380466">
                <a:moveTo>
                  <a:pt x="0" y="0"/>
                </a:moveTo>
                <a:lnTo>
                  <a:pt x="4380466" y="0"/>
                </a:lnTo>
                <a:lnTo>
                  <a:pt x="4380466" y="4372501"/>
                </a:lnTo>
                <a:lnTo>
                  <a:pt x="0" y="4372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636255">
            <a:off x="14998374" y="3100512"/>
            <a:ext cx="2720803" cy="2513033"/>
          </a:xfrm>
          <a:custGeom>
            <a:avLst/>
            <a:gdLst/>
            <a:ahLst/>
            <a:cxnLst/>
            <a:rect r="r" b="b" t="t" l="l"/>
            <a:pathLst>
              <a:path h="2513033" w="2720803">
                <a:moveTo>
                  <a:pt x="0" y="0"/>
                </a:moveTo>
                <a:lnTo>
                  <a:pt x="2720803" y="0"/>
                </a:lnTo>
                <a:lnTo>
                  <a:pt x="2720803" y="2513032"/>
                </a:lnTo>
                <a:lnTo>
                  <a:pt x="0" y="25130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7484341" y="5150079"/>
            <a:ext cx="2688833" cy="1643394"/>
            <a:chOff x="0" y="0"/>
            <a:chExt cx="708170" cy="432828"/>
          </a:xfrm>
        </p:grpSpPr>
        <p:sp>
          <p:nvSpPr>
            <p:cNvPr name="Freeform 5" id="5"/>
            <p:cNvSpPr/>
            <p:nvPr/>
          </p:nvSpPr>
          <p:spPr>
            <a:xfrm flipH="false" flipV="false" rot="0">
              <a:off x="0" y="0"/>
              <a:ext cx="708170" cy="432828"/>
            </a:xfrm>
            <a:custGeom>
              <a:avLst/>
              <a:gdLst/>
              <a:ahLst/>
              <a:cxnLst/>
              <a:rect r="r" b="b" t="t" l="l"/>
              <a:pathLst>
                <a:path h="432828" w="708170">
                  <a:moveTo>
                    <a:pt x="146844" y="0"/>
                  </a:moveTo>
                  <a:lnTo>
                    <a:pt x="561326" y="0"/>
                  </a:lnTo>
                  <a:cubicBezTo>
                    <a:pt x="600272" y="0"/>
                    <a:pt x="637622" y="15471"/>
                    <a:pt x="665161" y="43009"/>
                  </a:cubicBezTo>
                  <a:cubicBezTo>
                    <a:pt x="692699" y="70548"/>
                    <a:pt x="708170" y="107898"/>
                    <a:pt x="708170" y="146844"/>
                  </a:cubicBezTo>
                  <a:lnTo>
                    <a:pt x="708170" y="285984"/>
                  </a:lnTo>
                  <a:cubicBezTo>
                    <a:pt x="708170" y="324930"/>
                    <a:pt x="692699" y="362280"/>
                    <a:pt x="665161" y="389819"/>
                  </a:cubicBezTo>
                  <a:cubicBezTo>
                    <a:pt x="637622" y="417357"/>
                    <a:pt x="600272" y="432828"/>
                    <a:pt x="561326" y="432828"/>
                  </a:cubicBezTo>
                  <a:lnTo>
                    <a:pt x="146844" y="432828"/>
                  </a:lnTo>
                  <a:cubicBezTo>
                    <a:pt x="107898" y="432828"/>
                    <a:pt x="70548" y="417357"/>
                    <a:pt x="43009" y="389819"/>
                  </a:cubicBezTo>
                  <a:cubicBezTo>
                    <a:pt x="15471" y="362280"/>
                    <a:pt x="0" y="324930"/>
                    <a:pt x="0" y="285984"/>
                  </a:cubicBezTo>
                  <a:lnTo>
                    <a:pt x="0" y="146844"/>
                  </a:lnTo>
                  <a:cubicBezTo>
                    <a:pt x="0" y="107898"/>
                    <a:pt x="15471" y="70548"/>
                    <a:pt x="43009" y="43009"/>
                  </a:cubicBezTo>
                  <a:cubicBezTo>
                    <a:pt x="70548" y="15471"/>
                    <a:pt x="107898" y="0"/>
                    <a:pt x="146844" y="0"/>
                  </a:cubicBezTo>
                  <a:close/>
                </a:path>
              </a:pathLst>
            </a:custGeom>
            <a:solidFill>
              <a:srgbClr val="FD5895"/>
            </a:solidFill>
          </p:spPr>
        </p:sp>
        <p:sp>
          <p:nvSpPr>
            <p:cNvPr name="TextBox 6" id="6"/>
            <p:cNvSpPr txBox="true"/>
            <p:nvPr/>
          </p:nvSpPr>
          <p:spPr>
            <a:xfrm>
              <a:off x="0" y="-38100"/>
              <a:ext cx="708170" cy="470928"/>
            </a:xfrm>
            <a:prstGeom prst="rect">
              <a:avLst/>
            </a:prstGeom>
          </p:spPr>
          <p:txBody>
            <a:bodyPr anchor="ctr" rtlCol="false" tIns="50800" lIns="50800" bIns="50800" rIns="50800"/>
            <a:lstStyle/>
            <a:p>
              <a:pPr algn="ctr">
                <a:lnSpc>
                  <a:spcPts val="2854"/>
                </a:lnSpc>
              </a:pPr>
              <a:r>
                <a:rPr lang="en-US" sz="2039">
                  <a:solidFill>
                    <a:srgbClr val="FFFFFF"/>
                  </a:solidFill>
                  <a:latin typeface="Lazydog"/>
                  <a:ea typeface="Lazydog"/>
                  <a:cs typeface="Lazydog"/>
                  <a:sym typeface="Lazydog"/>
                </a:rPr>
                <a:t>PERSONAL INFORMATION</a:t>
              </a:r>
            </a:p>
          </p:txBody>
        </p:sp>
      </p:grpSp>
      <p:grpSp>
        <p:nvGrpSpPr>
          <p:cNvPr name="Group 7" id="7"/>
          <p:cNvGrpSpPr/>
          <p:nvPr/>
        </p:nvGrpSpPr>
        <p:grpSpPr>
          <a:xfrm rot="0">
            <a:off x="4094833" y="3052309"/>
            <a:ext cx="3086100" cy="848860"/>
            <a:chOff x="0" y="0"/>
            <a:chExt cx="812800" cy="223568"/>
          </a:xfrm>
        </p:grpSpPr>
        <p:sp>
          <p:nvSpPr>
            <p:cNvPr name="Freeform 8" id="8"/>
            <p:cNvSpPr/>
            <p:nvPr/>
          </p:nvSpPr>
          <p:spPr>
            <a:xfrm flipH="false" flipV="false" rot="0">
              <a:off x="0" y="0"/>
              <a:ext cx="812800" cy="223568"/>
            </a:xfrm>
            <a:custGeom>
              <a:avLst/>
              <a:gdLst/>
              <a:ahLst/>
              <a:cxnLst/>
              <a:rect r="r" b="b" t="t" l="l"/>
              <a:pathLst>
                <a:path h="223568" w="812800">
                  <a:moveTo>
                    <a:pt x="111784" y="0"/>
                  </a:moveTo>
                  <a:lnTo>
                    <a:pt x="701016" y="0"/>
                  </a:lnTo>
                  <a:cubicBezTo>
                    <a:pt x="762753" y="0"/>
                    <a:pt x="812800" y="50047"/>
                    <a:pt x="812800" y="111784"/>
                  </a:cubicBezTo>
                  <a:lnTo>
                    <a:pt x="812800" y="111784"/>
                  </a:lnTo>
                  <a:cubicBezTo>
                    <a:pt x="812800" y="173521"/>
                    <a:pt x="762753" y="223568"/>
                    <a:pt x="701016" y="223568"/>
                  </a:cubicBezTo>
                  <a:lnTo>
                    <a:pt x="111784" y="223568"/>
                  </a:lnTo>
                  <a:cubicBezTo>
                    <a:pt x="50047" y="223568"/>
                    <a:pt x="0" y="173521"/>
                    <a:pt x="0" y="111784"/>
                  </a:cubicBezTo>
                  <a:lnTo>
                    <a:pt x="0" y="111784"/>
                  </a:lnTo>
                  <a:cubicBezTo>
                    <a:pt x="0" y="50047"/>
                    <a:pt x="50047" y="0"/>
                    <a:pt x="111784" y="0"/>
                  </a:cubicBezTo>
                  <a:close/>
                </a:path>
              </a:pathLst>
            </a:custGeom>
            <a:solidFill>
              <a:srgbClr val="FD87BE"/>
            </a:solidFill>
          </p:spPr>
        </p:sp>
        <p:sp>
          <p:nvSpPr>
            <p:cNvPr name="TextBox 9" id="9"/>
            <p:cNvSpPr txBox="true"/>
            <p:nvPr/>
          </p:nvSpPr>
          <p:spPr>
            <a:xfrm>
              <a:off x="0" y="-38100"/>
              <a:ext cx="812800" cy="261668"/>
            </a:xfrm>
            <a:prstGeom prst="rect">
              <a:avLst/>
            </a:prstGeom>
          </p:spPr>
          <p:txBody>
            <a:bodyPr anchor="ctr" rtlCol="false" tIns="50800" lIns="50800" bIns="50800" rIns="50800"/>
            <a:lstStyle/>
            <a:p>
              <a:pPr algn="ctr">
                <a:lnSpc>
                  <a:spcPts val="2854"/>
                </a:lnSpc>
              </a:pPr>
              <a:r>
                <a:rPr lang="en-US" sz="2039">
                  <a:solidFill>
                    <a:srgbClr val="FFFFFF"/>
                  </a:solidFill>
                  <a:latin typeface="Lazydog"/>
                  <a:ea typeface="Lazydog"/>
                  <a:cs typeface="Lazydog"/>
                  <a:sym typeface="Lazydog"/>
                </a:rPr>
                <a:t>WORKING CONDITIONS</a:t>
              </a:r>
            </a:p>
          </p:txBody>
        </p:sp>
      </p:grpSp>
      <p:grpSp>
        <p:nvGrpSpPr>
          <p:cNvPr name="Group 10" id="10"/>
          <p:cNvGrpSpPr/>
          <p:nvPr/>
        </p:nvGrpSpPr>
        <p:grpSpPr>
          <a:xfrm rot="0">
            <a:off x="4071809" y="4301219"/>
            <a:ext cx="3086100" cy="848860"/>
            <a:chOff x="0" y="0"/>
            <a:chExt cx="812800" cy="223568"/>
          </a:xfrm>
        </p:grpSpPr>
        <p:sp>
          <p:nvSpPr>
            <p:cNvPr name="Freeform 11" id="11"/>
            <p:cNvSpPr/>
            <p:nvPr/>
          </p:nvSpPr>
          <p:spPr>
            <a:xfrm flipH="false" flipV="false" rot="0">
              <a:off x="0" y="0"/>
              <a:ext cx="812800" cy="223568"/>
            </a:xfrm>
            <a:custGeom>
              <a:avLst/>
              <a:gdLst/>
              <a:ahLst/>
              <a:cxnLst/>
              <a:rect r="r" b="b" t="t" l="l"/>
              <a:pathLst>
                <a:path h="223568" w="812800">
                  <a:moveTo>
                    <a:pt x="111784" y="0"/>
                  </a:moveTo>
                  <a:lnTo>
                    <a:pt x="701016" y="0"/>
                  </a:lnTo>
                  <a:cubicBezTo>
                    <a:pt x="762753" y="0"/>
                    <a:pt x="812800" y="50047"/>
                    <a:pt x="812800" y="111784"/>
                  </a:cubicBezTo>
                  <a:lnTo>
                    <a:pt x="812800" y="111784"/>
                  </a:lnTo>
                  <a:cubicBezTo>
                    <a:pt x="812800" y="173521"/>
                    <a:pt x="762753" y="223568"/>
                    <a:pt x="701016" y="223568"/>
                  </a:cubicBezTo>
                  <a:lnTo>
                    <a:pt x="111784" y="223568"/>
                  </a:lnTo>
                  <a:cubicBezTo>
                    <a:pt x="50047" y="223568"/>
                    <a:pt x="0" y="173521"/>
                    <a:pt x="0" y="111784"/>
                  </a:cubicBezTo>
                  <a:lnTo>
                    <a:pt x="0" y="111784"/>
                  </a:lnTo>
                  <a:cubicBezTo>
                    <a:pt x="0" y="50047"/>
                    <a:pt x="50047" y="0"/>
                    <a:pt x="111784" y="0"/>
                  </a:cubicBezTo>
                  <a:close/>
                </a:path>
              </a:pathLst>
            </a:custGeom>
            <a:solidFill>
              <a:srgbClr val="FD87BE"/>
            </a:solidFill>
          </p:spPr>
        </p:sp>
        <p:sp>
          <p:nvSpPr>
            <p:cNvPr name="TextBox 12" id="12"/>
            <p:cNvSpPr txBox="true"/>
            <p:nvPr/>
          </p:nvSpPr>
          <p:spPr>
            <a:xfrm>
              <a:off x="0" y="-38100"/>
              <a:ext cx="812800" cy="261668"/>
            </a:xfrm>
            <a:prstGeom prst="rect">
              <a:avLst/>
            </a:prstGeom>
          </p:spPr>
          <p:txBody>
            <a:bodyPr anchor="ctr" rtlCol="false" tIns="50800" lIns="50800" bIns="50800" rIns="50800"/>
            <a:lstStyle/>
            <a:p>
              <a:pPr algn="ctr">
                <a:lnSpc>
                  <a:spcPts val="2854"/>
                </a:lnSpc>
              </a:pPr>
              <a:r>
                <a:rPr lang="en-US" sz="2039">
                  <a:solidFill>
                    <a:srgbClr val="FFFFFF"/>
                  </a:solidFill>
                  <a:latin typeface="Lazydog"/>
                  <a:ea typeface="Lazydog"/>
                  <a:cs typeface="Lazydog"/>
                  <a:sym typeface="Lazydog"/>
                </a:rPr>
                <a:t>WORK EXPERIENCE</a:t>
              </a:r>
            </a:p>
          </p:txBody>
        </p:sp>
      </p:grpSp>
      <p:grpSp>
        <p:nvGrpSpPr>
          <p:cNvPr name="Group 13" id="13"/>
          <p:cNvGrpSpPr/>
          <p:nvPr/>
        </p:nvGrpSpPr>
        <p:grpSpPr>
          <a:xfrm rot="0">
            <a:off x="4071809" y="7251889"/>
            <a:ext cx="3086100" cy="848860"/>
            <a:chOff x="0" y="0"/>
            <a:chExt cx="812800" cy="223568"/>
          </a:xfrm>
        </p:grpSpPr>
        <p:sp>
          <p:nvSpPr>
            <p:cNvPr name="Freeform 14" id="14"/>
            <p:cNvSpPr/>
            <p:nvPr/>
          </p:nvSpPr>
          <p:spPr>
            <a:xfrm flipH="false" flipV="false" rot="0">
              <a:off x="0" y="0"/>
              <a:ext cx="812800" cy="223568"/>
            </a:xfrm>
            <a:custGeom>
              <a:avLst/>
              <a:gdLst/>
              <a:ahLst/>
              <a:cxnLst/>
              <a:rect r="r" b="b" t="t" l="l"/>
              <a:pathLst>
                <a:path h="223568" w="812800">
                  <a:moveTo>
                    <a:pt x="111784" y="0"/>
                  </a:moveTo>
                  <a:lnTo>
                    <a:pt x="701016" y="0"/>
                  </a:lnTo>
                  <a:cubicBezTo>
                    <a:pt x="762753" y="0"/>
                    <a:pt x="812800" y="50047"/>
                    <a:pt x="812800" y="111784"/>
                  </a:cubicBezTo>
                  <a:lnTo>
                    <a:pt x="812800" y="111784"/>
                  </a:lnTo>
                  <a:cubicBezTo>
                    <a:pt x="812800" y="173521"/>
                    <a:pt x="762753" y="223568"/>
                    <a:pt x="701016" y="223568"/>
                  </a:cubicBezTo>
                  <a:lnTo>
                    <a:pt x="111784" y="223568"/>
                  </a:lnTo>
                  <a:cubicBezTo>
                    <a:pt x="50047" y="223568"/>
                    <a:pt x="0" y="173521"/>
                    <a:pt x="0" y="111784"/>
                  </a:cubicBezTo>
                  <a:lnTo>
                    <a:pt x="0" y="111784"/>
                  </a:lnTo>
                  <a:cubicBezTo>
                    <a:pt x="0" y="50047"/>
                    <a:pt x="50047" y="0"/>
                    <a:pt x="111784" y="0"/>
                  </a:cubicBezTo>
                  <a:close/>
                </a:path>
              </a:pathLst>
            </a:custGeom>
            <a:solidFill>
              <a:srgbClr val="FD87BE"/>
            </a:solidFill>
          </p:spPr>
        </p:sp>
        <p:sp>
          <p:nvSpPr>
            <p:cNvPr name="TextBox 15" id="15"/>
            <p:cNvSpPr txBox="true"/>
            <p:nvPr/>
          </p:nvSpPr>
          <p:spPr>
            <a:xfrm>
              <a:off x="0" y="-38100"/>
              <a:ext cx="812800" cy="261668"/>
            </a:xfrm>
            <a:prstGeom prst="rect">
              <a:avLst/>
            </a:prstGeom>
          </p:spPr>
          <p:txBody>
            <a:bodyPr anchor="ctr" rtlCol="false" tIns="50800" lIns="50800" bIns="50800" rIns="50800"/>
            <a:lstStyle/>
            <a:p>
              <a:pPr algn="ctr">
                <a:lnSpc>
                  <a:spcPts val="2854"/>
                </a:lnSpc>
              </a:pPr>
              <a:r>
                <a:rPr lang="en-US" sz="2039">
                  <a:solidFill>
                    <a:srgbClr val="FFFFFF"/>
                  </a:solidFill>
                  <a:latin typeface="Lazydog"/>
                  <a:ea typeface="Lazydog"/>
                  <a:cs typeface="Lazydog"/>
                  <a:sym typeface="Lazydog"/>
                </a:rPr>
                <a:t>SALARY INFORMATION</a:t>
              </a:r>
            </a:p>
          </p:txBody>
        </p:sp>
      </p:grpSp>
      <p:grpSp>
        <p:nvGrpSpPr>
          <p:cNvPr name="Group 16" id="16"/>
          <p:cNvGrpSpPr/>
          <p:nvPr/>
        </p:nvGrpSpPr>
        <p:grpSpPr>
          <a:xfrm rot="0">
            <a:off x="4071809" y="5547346"/>
            <a:ext cx="3086100" cy="848860"/>
            <a:chOff x="0" y="0"/>
            <a:chExt cx="812800" cy="223568"/>
          </a:xfrm>
        </p:grpSpPr>
        <p:sp>
          <p:nvSpPr>
            <p:cNvPr name="Freeform 17" id="17"/>
            <p:cNvSpPr/>
            <p:nvPr/>
          </p:nvSpPr>
          <p:spPr>
            <a:xfrm flipH="false" flipV="false" rot="0">
              <a:off x="0" y="0"/>
              <a:ext cx="812800" cy="223568"/>
            </a:xfrm>
            <a:custGeom>
              <a:avLst/>
              <a:gdLst/>
              <a:ahLst/>
              <a:cxnLst/>
              <a:rect r="r" b="b" t="t" l="l"/>
              <a:pathLst>
                <a:path h="223568" w="812800">
                  <a:moveTo>
                    <a:pt x="111784" y="0"/>
                  </a:moveTo>
                  <a:lnTo>
                    <a:pt x="701016" y="0"/>
                  </a:lnTo>
                  <a:cubicBezTo>
                    <a:pt x="762753" y="0"/>
                    <a:pt x="812800" y="50047"/>
                    <a:pt x="812800" y="111784"/>
                  </a:cubicBezTo>
                  <a:lnTo>
                    <a:pt x="812800" y="111784"/>
                  </a:lnTo>
                  <a:cubicBezTo>
                    <a:pt x="812800" y="173521"/>
                    <a:pt x="762753" y="223568"/>
                    <a:pt x="701016" y="223568"/>
                  </a:cubicBezTo>
                  <a:lnTo>
                    <a:pt x="111784" y="223568"/>
                  </a:lnTo>
                  <a:cubicBezTo>
                    <a:pt x="50047" y="223568"/>
                    <a:pt x="0" y="173521"/>
                    <a:pt x="0" y="111784"/>
                  </a:cubicBezTo>
                  <a:lnTo>
                    <a:pt x="0" y="111784"/>
                  </a:lnTo>
                  <a:cubicBezTo>
                    <a:pt x="0" y="50047"/>
                    <a:pt x="50047" y="0"/>
                    <a:pt x="111784" y="0"/>
                  </a:cubicBezTo>
                  <a:close/>
                </a:path>
              </a:pathLst>
            </a:custGeom>
            <a:solidFill>
              <a:srgbClr val="FD87BE"/>
            </a:solidFill>
          </p:spPr>
        </p:sp>
        <p:sp>
          <p:nvSpPr>
            <p:cNvPr name="TextBox 18" id="18"/>
            <p:cNvSpPr txBox="true"/>
            <p:nvPr/>
          </p:nvSpPr>
          <p:spPr>
            <a:xfrm>
              <a:off x="0" y="-38100"/>
              <a:ext cx="812800" cy="261668"/>
            </a:xfrm>
            <a:prstGeom prst="rect">
              <a:avLst/>
            </a:prstGeom>
          </p:spPr>
          <p:txBody>
            <a:bodyPr anchor="ctr" rtlCol="false" tIns="50800" lIns="50800" bIns="50800" rIns="50800"/>
            <a:lstStyle/>
            <a:p>
              <a:pPr algn="ctr">
                <a:lnSpc>
                  <a:spcPts val="2854"/>
                </a:lnSpc>
              </a:pPr>
              <a:r>
                <a:rPr lang="en-US" sz="2039">
                  <a:solidFill>
                    <a:srgbClr val="FFFFFF"/>
                  </a:solidFill>
                  <a:latin typeface="Lazydog"/>
                  <a:ea typeface="Lazydog"/>
                  <a:cs typeface="Lazydog"/>
                  <a:sym typeface="Lazydog"/>
                </a:rPr>
                <a:t>JOB ROLE INFORMATION</a:t>
              </a:r>
            </a:p>
          </p:txBody>
        </p:sp>
      </p:grpSp>
      <p:grpSp>
        <p:nvGrpSpPr>
          <p:cNvPr name="Group 19" id="19"/>
          <p:cNvGrpSpPr/>
          <p:nvPr/>
        </p:nvGrpSpPr>
        <p:grpSpPr>
          <a:xfrm rot="0">
            <a:off x="10537890" y="3014209"/>
            <a:ext cx="3086100" cy="848860"/>
            <a:chOff x="0" y="0"/>
            <a:chExt cx="812800" cy="223568"/>
          </a:xfrm>
        </p:grpSpPr>
        <p:sp>
          <p:nvSpPr>
            <p:cNvPr name="Freeform 20" id="20"/>
            <p:cNvSpPr/>
            <p:nvPr/>
          </p:nvSpPr>
          <p:spPr>
            <a:xfrm flipH="false" flipV="false" rot="0">
              <a:off x="0" y="0"/>
              <a:ext cx="812800" cy="223568"/>
            </a:xfrm>
            <a:custGeom>
              <a:avLst/>
              <a:gdLst/>
              <a:ahLst/>
              <a:cxnLst/>
              <a:rect r="r" b="b" t="t" l="l"/>
              <a:pathLst>
                <a:path h="223568" w="812800">
                  <a:moveTo>
                    <a:pt x="111784" y="0"/>
                  </a:moveTo>
                  <a:lnTo>
                    <a:pt x="701016" y="0"/>
                  </a:lnTo>
                  <a:cubicBezTo>
                    <a:pt x="762753" y="0"/>
                    <a:pt x="812800" y="50047"/>
                    <a:pt x="812800" y="111784"/>
                  </a:cubicBezTo>
                  <a:lnTo>
                    <a:pt x="812800" y="111784"/>
                  </a:lnTo>
                  <a:cubicBezTo>
                    <a:pt x="812800" y="173521"/>
                    <a:pt x="762753" y="223568"/>
                    <a:pt x="701016" y="223568"/>
                  </a:cubicBezTo>
                  <a:lnTo>
                    <a:pt x="111784" y="223568"/>
                  </a:lnTo>
                  <a:cubicBezTo>
                    <a:pt x="50047" y="223568"/>
                    <a:pt x="0" y="173521"/>
                    <a:pt x="0" y="111784"/>
                  </a:cubicBezTo>
                  <a:lnTo>
                    <a:pt x="0" y="111784"/>
                  </a:lnTo>
                  <a:cubicBezTo>
                    <a:pt x="0" y="50047"/>
                    <a:pt x="50047" y="0"/>
                    <a:pt x="111784" y="0"/>
                  </a:cubicBezTo>
                  <a:close/>
                </a:path>
              </a:pathLst>
            </a:custGeom>
            <a:solidFill>
              <a:srgbClr val="FD87BE"/>
            </a:solidFill>
          </p:spPr>
        </p:sp>
        <p:sp>
          <p:nvSpPr>
            <p:cNvPr name="TextBox 21" id="21"/>
            <p:cNvSpPr txBox="true"/>
            <p:nvPr/>
          </p:nvSpPr>
          <p:spPr>
            <a:xfrm>
              <a:off x="0" y="-38100"/>
              <a:ext cx="812800" cy="261668"/>
            </a:xfrm>
            <a:prstGeom prst="rect">
              <a:avLst/>
            </a:prstGeom>
          </p:spPr>
          <p:txBody>
            <a:bodyPr anchor="ctr" rtlCol="false" tIns="50800" lIns="50800" bIns="50800" rIns="50800"/>
            <a:lstStyle/>
            <a:p>
              <a:pPr algn="ctr">
                <a:lnSpc>
                  <a:spcPts val="2854"/>
                </a:lnSpc>
              </a:pPr>
              <a:r>
                <a:rPr lang="en-US" sz="2039">
                  <a:solidFill>
                    <a:srgbClr val="FFFFFF"/>
                  </a:solidFill>
                  <a:latin typeface="Lazydog"/>
                  <a:ea typeface="Lazydog"/>
                  <a:cs typeface="Lazydog"/>
                  <a:sym typeface="Lazydog"/>
                </a:rPr>
                <a:t>EDUCATION EMPLOYEE LEVEL </a:t>
              </a:r>
            </a:p>
          </p:txBody>
        </p:sp>
      </p:grpSp>
      <p:grpSp>
        <p:nvGrpSpPr>
          <p:cNvPr name="Group 22" id="22"/>
          <p:cNvGrpSpPr/>
          <p:nvPr/>
        </p:nvGrpSpPr>
        <p:grpSpPr>
          <a:xfrm rot="0">
            <a:off x="10537890" y="4301219"/>
            <a:ext cx="3086100" cy="848860"/>
            <a:chOff x="0" y="0"/>
            <a:chExt cx="812800" cy="223568"/>
          </a:xfrm>
        </p:grpSpPr>
        <p:sp>
          <p:nvSpPr>
            <p:cNvPr name="Freeform 23" id="23"/>
            <p:cNvSpPr/>
            <p:nvPr/>
          </p:nvSpPr>
          <p:spPr>
            <a:xfrm flipH="false" flipV="false" rot="0">
              <a:off x="0" y="0"/>
              <a:ext cx="812800" cy="223568"/>
            </a:xfrm>
            <a:custGeom>
              <a:avLst/>
              <a:gdLst/>
              <a:ahLst/>
              <a:cxnLst/>
              <a:rect r="r" b="b" t="t" l="l"/>
              <a:pathLst>
                <a:path h="223568" w="812800">
                  <a:moveTo>
                    <a:pt x="111784" y="0"/>
                  </a:moveTo>
                  <a:lnTo>
                    <a:pt x="701016" y="0"/>
                  </a:lnTo>
                  <a:cubicBezTo>
                    <a:pt x="762753" y="0"/>
                    <a:pt x="812800" y="50047"/>
                    <a:pt x="812800" y="111784"/>
                  </a:cubicBezTo>
                  <a:lnTo>
                    <a:pt x="812800" y="111784"/>
                  </a:lnTo>
                  <a:cubicBezTo>
                    <a:pt x="812800" y="173521"/>
                    <a:pt x="762753" y="223568"/>
                    <a:pt x="701016" y="223568"/>
                  </a:cubicBezTo>
                  <a:lnTo>
                    <a:pt x="111784" y="223568"/>
                  </a:lnTo>
                  <a:cubicBezTo>
                    <a:pt x="50047" y="223568"/>
                    <a:pt x="0" y="173521"/>
                    <a:pt x="0" y="111784"/>
                  </a:cubicBezTo>
                  <a:lnTo>
                    <a:pt x="0" y="111784"/>
                  </a:lnTo>
                  <a:cubicBezTo>
                    <a:pt x="0" y="50047"/>
                    <a:pt x="50047" y="0"/>
                    <a:pt x="111784" y="0"/>
                  </a:cubicBezTo>
                  <a:close/>
                </a:path>
              </a:pathLst>
            </a:custGeom>
            <a:solidFill>
              <a:srgbClr val="FD87BE"/>
            </a:solidFill>
          </p:spPr>
        </p:sp>
        <p:sp>
          <p:nvSpPr>
            <p:cNvPr name="TextBox 24" id="24"/>
            <p:cNvSpPr txBox="true"/>
            <p:nvPr/>
          </p:nvSpPr>
          <p:spPr>
            <a:xfrm>
              <a:off x="0" y="-38100"/>
              <a:ext cx="812800" cy="261668"/>
            </a:xfrm>
            <a:prstGeom prst="rect">
              <a:avLst/>
            </a:prstGeom>
          </p:spPr>
          <p:txBody>
            <a:bodyPr anchor="ctr" rtlCol="false" tIns="50800" lIns="50800" bIns="50800" rIns="50800"/>
            <a:lstStyle/>
            <a:p>
              <a:pPr algn="ctr">
                <a:lnSpc>
                  <a:spcPts val="2854"/>
                </a:lnSpc>
              </a:pPr>
              <a:r>
                <a:rPr lang="en-US" sz="2039">
                  <a:solidFill>
                    <a:srgbClr val="FFFFFF"/>
                  </a:solidFill>
                  <a:latin typeface="Lazydog"/>
                  <a:ea typeface="Lazydog"/>
                  <a:cs typeface="Lazydog"/>
                  <a:sym typeface="Lazydog"/>
                </a:rPr>
                <a:t>GENDER</a:t>
              </a:r>
            </a:p>
          </p:txBody>
        </p:sp>
      </p:grpSp>
      <p:grpSp>
        <p:nvGrpSpPr>
          <p:cNvPr name="Group 25" id="25"/>
          <p:cNvGrpSpPr/>
          <p:nvPr/>
        </p:nvGrpSpPr>
        <p:grpSpPr>
          <a:xfrm rot="0">
            <a:off x="10537890" y="7251889"/>
            <a:ext cx="3086100" cy="848860"/>
            <a:chOff x="0" y="0"/>
            <a:chExt cx="812800" cy="223568"/>
          </a:xfrm>
        </p:grpSpPr>
        <p:sp>
          <p:nvSpPr>
            <p:cNvPr name="Freeform 26" id="26"/>
            <p:cNvSpPr/>
            <p:nvPr/>
          </p:nvSpPr>
          <p:spPr>
            <a:xfrm flipH="false" flipV="false" rot="0">
              <a:off x="0" y="0"/>
              <a:ext cx="812800" cy="223568"/>
            </a:xfrm>
            <a:custGeom>
              <a:avLst/>
              <a:gdLst/>
              <a:ahLst/>
              <a:cxnLst/>
              <a:rect r="r" b="b" t="t" l="l"/>
              <a:pathLst>
                <a:path h="223568" w="812800">
                  <a:moveTo>
                    <a:pt x="111784" y="0"/>
                  </a:moveTo>
                  <a:lnTo>
                    <a:pt x="701016" y="0"/>
                  </a:lnTo>
                  <a:cubicBezTo>
                    <a:pt x="762753" y="0"/>
                    <a:pt x="812800" y="50047"/>
                    <a:pt x="812800" y="111784"/>
                  </a:cubicBezTo>
                  <a:lnTo>
                    <a:pt x="812800" y="111784"/>
                  </a:lnTo>
                  <a:cubicBezTo>
                    <a:pt x="812800" y="173521"/>
                    <a:pt x="762753" y="223568"/>
                    <a:pt x="701016" y="223568"/>
                  </a:cubicBezTo>
                  <a:lnTo>
                    <a:pt x="111784" y="223568"/>
                  </a:lnTo>
                  <a:cubicBezTo>
                    <a:pt x="50047" y="223568"/>
                    <a:pt x="0" y="173521"/>
                    <a:pt x="0" y="111784"/>
                  </a:cubicBezTo>
                  <a:lnTo>
                    <a:pt x="0" y="111784"/>
                  </a:lnTo>
                  <a:cubicBezTo>
                    <a:pt x="0" y="50047"/>
                    <a:pt x="50047" y="0"/>
                    <a:pt x="111784" y="0"/>
                  </a:cubicBezTo>
                  <a:close/>
                </a:path>
              </a:pathLst>
            </a:custGeom>
            <a:solidFill>
              <a:srgbClr val="FD87BE"/>
            </a:solidFill>
          </p:spPr>
        </p:sp>
        <p:sp>
          <p:nvSpPr>
            <p:cNvPr name="TextBox 27" id="27"/>
            <p:cNvSpPr txBox="true"/>
            <p:nvPr/>
          </p:nvSpPr>
          <p:spPr>
            <a:xfrm>
              <a:off x="0" y="-38100"/>
              <a:ext cx="812800" cy="261668"/>
            </a:xfrm>
            <a:prstGeom prst="rect">
              <a:avLst/>
            </a:prstGeom>
          </p:spPr>
          <p:txBody>
            <a:bodyPr anchor="ctr" rtlCol="false" tIns="50800" lIns="50800" bIns="50800" rIns="50800"/>
            <a:lstStyle/>
            <a:p>
              <a:pPr algn="ctr">
                <a:lnSpc>
                  <a:spcPts val="2854"/>
                </a:lnSpc>
              </a:pPr>
              <a:r>
                <a:rPr lang="en-US" sz="2039">
                  <a:solidFill>
                    <a:srgbClr val="FFFFFF"/>
                  </a:solidFill>
                  <a:latin typeface="Lazydog"/>
                  <a:ea typeface="Lazydog"/>
                  <a:cs typeface="Lazydog"/>
                  <a:sym typeface="Lazydog"/>
                </a:rPr>
                <a:t>MARITAL STATUS</a:t>
              </a:r>
            </a:p>
          </p:txBody>
        </p:sp>
      </p:grpSp>
      <p:grpSp>
        <p:nvGrpSpPr>
          <p:cNvPr name="Group 28" id="28"/>
          <p:cNvGrpSpPr/>
          <p:nvPr/>
        </p:nvGrpSpPr>
        <p:grpSpPr>
          <a:xfrm rot="0">
            <a:off x="10538162" y="5700450"/>
            <a:ext cx="3086100" cy="848860"/>
            <a:chOff x="0" y="0"/>
            <a:chExt cx="812800" cy="223568"/>
          </a:xfrm>
        </p:grpSpPr>
        <p:sp>
          <p:nvSpPr>
            <p:cNvPr name="Freeform 29" id="29"/>
            <p:cNvSpPr/>
            <p:nvPr/>
          </p:nvSpPr>
          <p:spPr>
            <a:xfrm flipH="false" flipV="false" rot="0">
              <a:off x="0" y="0"/>
              <a:ext cx="812800" cy="223568"/>
            </a:xfrm>
            <a:custGeom>
              <a:avLst/>
              <a:gdLst/>
              <a:ahLst/>
              <a:cxnLst/>
              <a:rect r="r" b="b" t="t" l="l"/>
              <a:pathLst>
                <a:path h="223568" w="812800">
                  <a:moveTo>
                    <a:pt x="111784" y="0"/>
                  </a:moveTo>
                  <a:lnTo>
                    <a:pt x="701016" y="0"/>
                  </a:lnTo>
                  <a:cubicBezTo>
                    <a:pt x="762753" y="0"/>
                    <a:pt x="812800" y="50047"/>
                    <a:pt x="812800" y="111784"/>
                  </a:cubicBezTo>
                  <a:lnTo>
                    <a:pt x="812800" y="111784"/>
                  </a:lnTo>
                  <a:cubicBezTo>
                    <a:pt x="812800" y="173521"/>
                    <a:pt x="762753" y="223568"/>
                    <a:pt x="701016" y="223568"/>
                  </a:cubicBezTo>
                  <a:lnTo>
                    <a:pt x="111784" y="223568"/>
                  </a:lnTo>
                  <a:cubicBezTo>
                    <a:pt x="50047" y="223568"/>
                    <a:pt x="0" y="173521"/>
                    <a:pt x="0" y="111784"/>
                  </a:cubicBezTo>
                  <a:lnTo>
                    <a:pt x="0" y="111784"/>
                  </a:lnTo>
                  <a:cubicBezTo>
                    <a:pt x="0" y="50047"/>
                    <a:pt x="50047" y="0"/>
                    <a:pt x="111784" y="0"/>
                  </a:cubicBezTo>
                  <a:close/>
                </a:path>
              </a:pathLst>
            </a:custGeom>
            <a:solidFill>
              <a:srgbClr val="FD87BE"/>
            </a:solidFill>
          </p:spPr>
        </p:sp>
        <p:sp>
          <p:nvSpPr>
            <p:cNvPr name="TextBox 30" id="30"/>
            <p:cNvSpPr txBox="true"/>
            <p:nvPr/>
          </p:nvSpPr>
          <p:spPr>
            <a:xfrm>
              <a:off x="0" y="-38100"/>
              <a:ext cx="812800" cy="261668"/>
            </a:xfrm>
            <a:prstGeom prst="rect">
              <a:avLst/>
            </a:prstGeom>
          </p:spPr>
          <p:txBody>
            <a:bodyPr anchor="ctr" rtlCol="false" tIns="50800" lIns="50800" bIns="50800" rIns="50800"/>
            <a:lstStyle/>
            <a:p>
              <a:pPr algn="ctr">
                <a:lnSpc>
                  <a:spcPts val="2854"/>
                </a:lnSpc>
              </a:pPr>
              <a:r>
                <a:rPr lang="en-US" sz="2039">
                  <a:solidFill>
                    <a:srgbClr val="FFFFFF"/>
                  </a:solidFill>
                  <a:latin typeface="Lazydog"/>
                  <a:ea typeface="Lazydog"/>
                  <a:cs typeface="Lazydog"/>
                  <a:sym typeface="Lazydog"/>
                </a:rPr>
                <a:t>EMPLOYEE SATISFACTION</a:t>
              </a:r>
            </a:p>
          </p:txBody>
        </p:sp>
      </p:grpSp>
      <p:sp>
        <p:nvSpPr>
          <p:cNvPr name="AutoShape 31" id="31"/>
          <p:cNvSpPr/>
          <p:nvPr/>
        </p:nvSpPr>
        <p:spPr>
          <a:xfrm>
            <a:off x="8847807" y="3476739"/>
            <a:ext cx="0" cy="1654290"/>
          </a:xfrm>
          <a:prstGeom prst="line">
            <a:avLst/>
          </a:prstGeom>
          <a:ln cap="flat" w="38100">
            <a:solidFill>
              <a:srgbClr val="FD5895"/>
            </a:solidFill>
            <a:prstDash val="solid"/>
            <a:headEnd type="none" len="sm" w="sm"/>
            <a:tailEnd type="none" len="sm" w="sm"/>
          </a:ln>
        </p:spPr>
      </p:sp>
      <p:sp>
        <p:nvSpPr>
          <p:cNvPr name="AutoShape 32" id="32"/>
          <p:cNvSpPr/>
          <p:nvPr/>
        </p:nvSpPr>
        <p:spPr>
          <a:xfrm>
            <a:off x="7180933" y="3476739"/>
            <a:ext cx="1666874" cy="0"/>
          </a:xfrm>
          <a:prstGeom prst="line">
            <a:avLst/>
          </a:prstGeom>
          <a:ln cap="flat" w="38100">
            <a:solidFill>
              <a:srgbClr val="FD5895"/>
            </a:solidFill>
            <a:prstDash val="solid"/>
            <a:headEnd type="none" len="sm" w="sm"/>
            <a:tailEnd type="none" len="sm" w="sm"/>
          </a:ln>
        </p:spPr>
      </p:sp>
      <p:sp>
        <p:nvSpPr>
          <p:cNvPr name="AutoShape 33" id="33"/>
          <p:cNvSpPr/>
          <p:nvPr/>
        </p:nvSpPr>
        <p:spPr>
          <a:xfrm>
            <a:off x="9622246" y="6124880"/>
            <a:ext cx="915916" cy="0"/>
          </a:xfrm>
          <a:prstGeom prst="line">
            <a:avLst/>
          </a:prstGeom>
          <a:ln cap="flat" w="38100">
            <a:solidFill>
              <a:srgbClr val="FD5895"/>
            </a:solidFill>
            <a:prstDash val="solid"/>
            <a:headEnd type="none" len="sm" w="sm"/>
            <a:tailEnd type="none" len="sm" w="sm"/>
          </a:ln>
        </p:spPr>
      </p:sp>
      <p:sp>
        <p:nvSpPr>
          <p:cNvPr name="AutoShape 34" id="34"/>
          <p:cNvSpPr/>
          <p:nvPr/>
        </p:nvSpPr>
        <p:spPr>
          <a:xfrm flipV="true">
            <a:off x="7157909" y="4725649"/>
            <a:ext cx="1671033" cy="0"/>
          </a:xfrm>
          <a:prstGeom prst="line">
            <a:avLst/>
          </a:prstGeom>
          <a:ln cap="flat" w="38100">
            <a:solidFill>
              <a:srgbClr val="FD5895"/>
            </a:solidFill>
            <a:prstDash val="solid"/>
            <a:headEnd type="none" len="sm" w="sm"/>
            <a:tailEnd type="none" len="sm" w="sm"/>
          </a:ln>
        </p:spPr>
      </p:sp>
      <p:sp>
        <p:nvSpPr>
          <p:cNvPr name="AutoShape 35" id="35"/>
          <p:cNvSpPr/>
          <p:nvPr/>
        </p:nvSpPr>
        <p:spPr>
          <a:xfrm flipV="true">
            <a:off x="7157724" y="5971776"/>
            <a:ext cx="326617" cy="19050"/>
          </a:xfrm>
          <a:prstGeom prst="line">
            <a:avLst/>
          </a:prstGeom>
          <a:ln cap="flat" w="38100">
            <a:solidFill>
              <a:srgbClr val="FD5895"/>
            </a:solidFill>
            <a:prstDash val="solid"/>
            <a:headEnd type="none" len="sm" w="sm"/>
            <a:tailEnd type="none" len="sm" w="sm"/>
          </a:ln>
        </p:spPr>
      </p:sp>
      <p:sp>
        <p:nvSpPr>
          <p:cNvPr name="AutoShape 36" id="36"/>
          <p:cNvSpPr/>
          <p:nvPr/>
        </p:nvSpPr>
        <p:spPr>
          <a:xfrm flipH="true">
            <a:off x="8828942" y="6549309"/>
            <a:ext cx="9340" cy="1127010"/>
          </a:xfrm>
          <a:prstGeom prst="line">
            <a:avLst/>
          </a:prstGeom>
          <a:ln cap="flat" w="38100">
            <a:solidFill>
              <a:srgbClr val="FD5895"/>
            </a:solidFill>
            <a:prstDash val="solid"/>
            <a:headEnd type="none" len="sm" w="sm"/>
            <a:tailEnd type="none" len="sm" w="sm"/>
          </a:ln>
        </p:spPr>
      </p:sp>
      <p:sp>
        <p:nvSpPr>
          <p:cNvPr name="AutoShape 37" id="37"/>
          <p:cNvSpPr/>
          <p:nvPr/>
        </p:nvSpPr>
        <p:spPr>
          <a:xfrm>
            <a:off x="7157724" y="7676319"/>
            <a:ext cx="1671033" cy="0"/>
          </a:xfrm>
          <a:prstGeom prst="line">
            <a:avLst/>
          </a:prstGeom>
          <a:ln cap="flat" w="38100">
            <a:solidFill>
              <a:srgbClr val="FD5895"/>
            </a:solidFill>
            <a:prstDash val="solid"/>
            <a:headEnd type="none" len="sm" w="sm"/>
            <a:tailEnd type="none" len="sm" w="sm"/>
          </a:ln>
        </p:spPr>
      </p:sp>
      <p:sp>
        <p:nvSpPr>
          <p:cNvPr name="AutoShape 38" id="38"/>
          <p:cNvSpPr/>
          <p:nvPr/>
        </p:nvSpPr>
        <p:spPr>
          <a:xfrm flipV="true">
            <a:off x="8796303" y="7676319"/>
            <a:ext cx="1741587" cy="0"/>
          </a:xfrm>
          <a:prstGeom prst="line">
            <a:avLst/>
          </a:prstGeom>
          <a:ln cap="flat" w="38100">
            <a:solidFill>
              <a:srgbClr val="FD5895"/>
            </a:solidFill>
            <a:prstDash val="sysDot"/>
            <a:headEnd type="none" len="sm" w="sm"/>
            <a:tailEnd type="none" len="sm" w="sm"/>
          </a:ln>
        </p:spPr>
      </p:sp>
      <p:sp>
        <p:nvSpPr>
          <p:cNvPr name="AutoShape 39" id="39"/>
          <p:cNvSpPr/>
          <p:nvPr/>
        </p:nvSpPr>
        <p:spPr>
          <a:xfrm>
            <a:off x="8847910" y="4725649"/>
            <a:ext cx="1689981" cy="0"/>
          </a:xfrm>
          <a:prstGeom prst="line">
            <a:avLst/>
          </a:prstGeom>
          <a:ln cap="flat" w="38100">
            <a:solidFill>
              <a:srgbClr val="FD5895"/>
            </a:solidFill>
            <a:prstDash val="sysDot"/>
            <a:headEnd type="none" len="sm" w="sm"/>
            <a:tailEnd type="none" len="sm" w="sm"/>
          </a:ln>
        </p:spPr>
      </p:sp>
      <p:sp>
        <p:nvSpPr>
          <p:cNvPr name="AutoShape 40" id="40"/>
          <p:cNvSpPr/>
          <p:nvPr/>
        </p:nvSpPr>
        <p:spPr>
          <a:xfrm>
            <a:off x="8847910" y="3476739"/>
            <a:ext cx="1741587" cy="0"/>
          </a:xfrm>
          <a:prstGeom prst="line">
            <a:avLst/>
          </a:prstGeom>
          <a:ln cap="flat" w="38100">
            <a:solidFill>
              <a:srgbClr val="FD5895"/>
            </a:solidFill>
            <a:prstDash val="sysDot"/>
            <a:headEnd type="none" len="sm" w="sm"/>
            <a:tailEnd type="none" len="sm" w="sm"/>
          </a:ln>
        </p:spPr>
      </p:sp>
      <p:sp>
        <p:nvSpPr>
          <p:cNvPr name="TextBox 41" id="41"/>
          <p:cNvSpPr txBox="true"/>
          <p:nvPr/>
        </p:nvSpPr>
        <p:spPr>
          <a:xfrm rot="0">
            <a:off x="351298" y="719017"/>
            <a:ext cx="17742979" cy="1361439"/>
          </a:xfrm>
          <a:prstGeom prst="rect">
            <a:avLst/>
          </a:prstGeom>
        </p:spPr>
        <p:txBody>
          <a:bodyPr anchor="t" rtlCol="false" tIns="0" lIns="0" bIns="0" rIns="0">
            <a:spAutoFit/>
          </a:bodyPr>
          <a:lstStyle/>
          <a:p>
            <a:pPr algn="ctr" marL="0" indent="0" lvl="0">
              <a:lnSpc>
                <a:spcPts val="11060"/>
              </a:lnSpc>
              <a:spcBef>
                <a:spcPct val="0"/>
              </a:spcBef>
            </a:pPr>
            <a:r>
              <a:rPr lang="en-US" sz="7900">
                <a:solidFill>
                  <a:srgbClr val="FD202F"/>
                </a:solidFill>
                <a:latin typeface="Lazydog"/>
                <a:ea typeface="Lazydog"/>
                <a:cs typeface="Lazydog"/>
                <a:sym typeface="Lazydog"/>
              </a:rPr>
              <a:t>ASÍ SE ORGANIZA NUESTRA BBDD*:</a:t>
            </a:r>
          </a:p>
        </p:txBody>
      </p:sp>
      <p:grpSp>
        <p:nvGrpSpPr>
          <p:cNvPr name="Group 42" id="42"/>
          <p:cNvGrpSpPr/>
          <p:nvPr/>
        </p:nvGrpSpPr>
        <p:grpSpPr>
          <a:xfrm rot="0">
            <a:off x="9222787" y="830475"/>
            <a:ext cx="8871490" cy="1316959"/>
            <a:chOff x="0" y="0"/>
            <a:chExt cx="2336524" cy="346853"/>
          </a:xfrm>
        </p:grpSpPr>
        <p:sp>
          <p:nvSpPr>
            <p:cNvPr name="Freeform 43" id="43"/>
            <p:cNvSpPr/>
            <p:nvPr/>
          </p:nvSpPr>
          <p:spPr>
            <a:xfrm flipH="false" flipV="false" rot="0">
              <a:off x="0" y="0"/>
              <a:ext cx="2336524" cy="346853"/>
            </a:xfrm>
            <a:custGeom>
              <a:avLst/>
              <a:gdLst/>
              <a:ahLst/>
              <a:cxnLst/>
              <a:rect r="r" b="b" t="t" l="l"/>
              <a:pathLst>
                <a:path h="346853" w="2336524">
                  <a:moveTo>
                    <a:pt x="0" y="0"/>
                  </a:moveTo>
                  <a:lnTo>
                    <a:pt x="2336524" y="0"/>
                  </a:lnTo>
                  <a:lnTo>
                    <a:pt x="2336524" y="346853"/>
                  </a:lnTo>
                  <a:lnTo>
                    <a:pt x="0" y="346853"/>
                  </a:lnTo>
                  <a:close/>
                </a:path>
              </a:pathLst>
            </a:custGeom>
            <a:solidFill>
              <a:srgbClr val="FD5895">
                <a:alpha val="40000"/>
              </a:srgbClr>
            </a:solidFill>
          </p:spPr>
        </p:sp>
        <p:sp>
          <p:nvSpPr>
            <p:cNvPr name="TextBox 44" id="44"/>
            <p:cNvSpPr txBox="true"/>
            <p:nvPr/>
          </p:nvSpPr>
          <p:spPr>
            <a:xfrm>
              <a:off x="0" y="-38100"/>
              <a:ext cx="2336524" cy="384953"/>
            </a:xfrm>
            <a:prstGeom prst="rect">
              <a:avLst/>
            </a:prstGeom>
          </p:spPr>
          <p:txBody>
            <a:bodyPr anchor="ctr" rtlCol="false" tIns="50800" lIns="50800" bIns="50800" rIns="50800"/>
            <a:lstStyle/>
            <a:p>
              <a:pPr algn="ctr">
                <a:lnSpc>
                  <a:spcPts val="2659"/>
                </a:lnSpc>
              </a:pPr>
            </a:p>
          </p:txBody>
        </p:sp>
      </p:grpSp>
      <p:sp>
        <p:nvSpPr>
          <p:cNvPr name="TextBox 45" id="45"/>
          <p:cNvSpPr txBox="true"/>
          <p:nvPr/>
        </p:nvSpPr>
        <p:spPr>
          <a:xfrm rot="0">
            <a:off x="666655" y="9453299"/>
            <a:ext cx="11828653" cy="355600"/>
          </a:xfrm>
          <a:prstGeom prst="rect">
            <a:avLst/>
          </a:prstGeom>
        </p:spPr>
        <p:txBody>
          <a:bodyPr anchor="t" rtlCol="false" tIns="0" lIns="0" bIns="0" rIns="0">
            <a:spAutoFit/>
          </a:bodyPr>
          <a:lstStyle/>
          <a:p>
            <a:pPr algn="just">
              <a:lnSpc>
                <a:spcPts val="2749"/>
              </a:lnSpc>
            </a:pPr>
            <a:r>
              <a:rPr lang="en-US" sz="2499">
                <a:solidFill>
                  <a:srgbClr val="000000"/>
                </a:solidFill>
                <a:latin typeface="Now"/>
                <a:ea typeface="Now"/>
                <a:cs typeface="Now"/>
                <a:sym typeface="Now"/>
              </a:rPr>
              <a:t>*Podemos ver este diagrama en el enlace de github.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7F9"/>
        </a:solidFill>
      </p:bgPr>
    </p:bg>
    <p:spTree>
      <p:nvGrpSpPr>
        <p:cNvPr id="1" name=""/>
        <p:cNvGrpSpPr/>
        <p:nvPr/>
      </p:nvGrpSpPr>
      <p:grpSpPr>
        <a:xfrm>
          <a:off x="0" y="0"/>
          <a:ext cx="0" cy="0"/>
          <a:chOff x="0" y="0"/>
          <a:chExt cx="0" cy="0"/>
        </a:xfrm>
      </p:grpSpPr>
      <p:sp>
        <p:nvSpPr>
          <p:cNvPr name="TextBox 2" id="2"/>
          <p:cNvSpPr txBox="true"/>
          <p:nvPr/>
        </p:nvSpPr>
        <p:spPr>
          <a:xfrm rot="0">
            <a:off x="1721841" y="4327524"/>
            <a:ext cx="15924182" cy="1460503"/>
          </a:xfrm>
          <a:prstGeom prst="rect">
            <a:avLst/>
          </a:prstGeom>
        </p:spPr>
        <p:txBody>
          <a:bodyPr anchor="t" rtlCol="false" tIns="0" lIns="0" bIns="0" rIns="0">
            <a:spAutoFit/>
          </a:bodyPr>
          <a:lstStyle/>
          <a:p>
            <a:pPr algn="ctr" marL="0" indent="0" lvl="0">
              <a:lnSpc>
                <a:spcPts val="11899"/>
              </a:lnSpc>
              <a:spcBef>
                <a:spcPct val="0"/>
              </a:spcBef>
            </a:pPr>
            <a:r>
              <a:rPr lang="en-US" sz="8499">
                <a:solidFill>
                  <a:srgbClr val="FD202F"/>
                </a:solidFill>
                <a:latin typeface="Lazydog"/>
                <a:ea typeface="Lazydog"/>
                <a:cs typeface="Lazydog"/>
                <a:sym typeface="Lazydog"/>
              </a:rPr>
              <a:t>hipotéticamente hablando...</a:t>
            </a:r>
          </a:p>
        </p:txBody>
      </p:sp>
      <p:sp>
        <p:nvSpPr>
          <p:cNvPr name="Freeform 3" id="3"/>
          <p:cNvSpPr/>
          <p:nvPr/>
        </p:nvSpPr>
        <p:spPr>
          <a:xfrm flipH="false" flipV="false" rot="0">
            <a:off x="15109203" y="6550335"/>
            <a:ext cx="3178797" cy="4162710"/>
          </a:xfrm>
          <a:custGeom>
            <a:avLst/>
            <a:gdLst/>
            <a:ahLst/>
            <a:cxnLst/>
            <a:rect r="r" b="b" t="t" l="l"/>
            <a:pathLst>
              <a:path h="4162710" w="3178797">
                <a:moveTo>
                  <a:pt x="0" y="0"/>
                </a:moveTo>
                <a:lnTo>
                  <a:pt x="3178797" y="0"/>
                </a:lnTo>
                <a:lnTo>
                  <a:pt x="3178797" y="4162709"/>
                </a:lnTo>
                <a:lnTo>
                  <a:pt x="0" y="41627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86886" y="-43753"/>
            <a:ext cx="2536820" cy="1664788"/>
          </a:xfrm>
          <a:custGeom>
            <a:avLst/>
            <a:gdLst/>
            <a:ahLst/>
            <a:cxnLst/>
            <a:rect r="r" b="b" t="t" l="l"/>
            <a:pathLst>
              <a:path h="1664788" w="2536820">
                <a:moveTo>
                  <a:pt x="0" y="0"/>
                </a:moveTo>
                <a:lnTo>
                  <a:pt x="2536820" y="0"/>
                </a:lnTo>
                <a:lnTo>
                  <a:pt x="2536820" y="1664788"/>
                </a:lnTo>
                <a:lnTo>
                  <a:pt x="0" y="1664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81524" y="7499972"/>
            <a:ext cx="2536820" cy="1664788"/>
          </a:xfrm>
          <a:custGeom>
            <a:avLst/>
            <a:gdLst/>
            <a:ahLst/>
            <a:cxnLst/>
            <a:rect r="r" b="b" t="t" l="l"/>
            <a:pathLst>
              <a:path h="1664788" w="2536820">
                <a:moveTo>
                  <a:pt x="0" y="0"/>
                </a:moveTo>
                <a:lnTo>
                  <a:pt x="2536820" y="0"/>
                </a:lnTo>
                <a:lnTo>
                  <a:pt x="2536820" y="1664788"/>
                </a:lnTo>
                <a:lnTo>
                  <a:pt x="0" y="1664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129839" y="-102005"/>
            <a:ext cx="2536820" cy="1664788"/>
          </a:xfrm>
          <a:custGeom>
            <a:avLst/>
            <a:gdLst/>
            <a:ahLst/>
            <a:cxnLst/>
            <a:rect r="r" b="b" t="t" l="l"/>
            <a:pathLst>
              <a:path h="1664788" w="2536820">
                <a:moveTo>
                  <a:pt x="0" y="0"/>
                </a:moveTo>
                <a:lnTo>
                  <a:pt x="2536820" y="0"/>
                </a:lnTo>
                <a:lnTo>
                  <a:pt x="2536820" y="1664788"/>
                </a:lnTo>
                <a:lnTo>
                  <a:pt x="0" y="1664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7861429" y="7441720"/>
            <a:ext cx="2536820" cy="1664788"/>
          </a:xfrm>
          <a:custGeom>
            <a:avLst/>
            <a:gdLst/>
            <a:ahLst/>
            <a:cxnLst/>
            <a:rect r="r" b="b" t="t" l="l"/>
            <a:pathLst>
              <a:path h="1664788" w="2536820">
                <a:moveTo>
                  <a:pt x="0" y="0"/>
                </a:moveTo>
                <a:lnTo>
                  <a:pt x="2536820" y="0"/>
                </a:lnTo>
                <a:lnTo>
                  <a:pt x="2536820" y="1664788"/>
                </a:lnTo>
                <a:lnTo>
                  <a:pt x="0" y="1664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5219841" y="129431"/>
            <a:ext cx="2536820" cy="1664788"/>
          </a:xfrm>
          <a:custGeom>
            <a:avLst/>
            <a:gdLst/>
            <a:ahLst/>
            <a:cxnLst/>
            <a:rect r="r" b="b" t="t" l="l"/>
            <a:pathLst>
              <a:path h="1664788" w="2536820">
                <a:moveTo>
                  <a:pt x="0" y="0"/>
                </a:moveTo>
                <a:lnTo>
                  <a:pt x="2536820" y="0"/>
                </a:lnTo>
                <a:lnTo>
                  <a:pt x="2536820" y="1664788"/>
                </a:lnTo>
                <a:lnTo>
                  <a:pt x="0" y="1664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3951431" y="7673156"/>
            <a:ext cx="2536820" cy="1664788"/>
          </a:xfrm>
          <a:custGeom>
            <a:avLst/>
            <a:gdLst/>
            <a:ahLst/>
            <a:cxnLst/>
            <a:rect r="r" b="b" t="t" l="l"/>
            <a:pathLst>
              <a:path h="1664788" w="2536820">
                <a:moveTo>
                  <a:pt x="0" y="0"/>
                </a:moveTo>
                <a:lnTo>
                  <a:pt x="2536820" y="0"/>
                </a:lnTo>
                <a:lnTo>
                  <a:pt x="2536820" y="1664788"/>
                </a:lnTo>
                <a:lnTo>
                  <a:pt x="0" y="1664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3962794" y="71179"/>
            <a:ext cx="2536820" cy="1664788"/>
          </a:xfrm>
          <a:custGeom>
            <a:avLst/>
            <a:gdLst/>
            <a:ahLst/>
            <a:cxnLst/>
            <a:rect r="r" b="b" t="t" l="l"/>
            <a:pathLst>
              <a:path h="1664788" w="2536820">
                <a:moveTo>
                  <a:pt x="0" y="0"/>
                </a:moveTo>
                <a:lnTo>
                  <a:pt x="2536819" y="0"/>
                </a:lnTo>
                <a:lnTo>
                  <a:pt x="2536819" y="1664788"/>
                </a:lnTo>
                <a:lnTo>
                  <a:pt x="0" y="1664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2694384" y="7614904"/>
            <a:ext cx="2536820" cy="1664788"/>
          </a:xfrm>
          <a:custGeom>
            <a:avLst/>
            <a:gdLst/>
            <a:ahLst/>
            <a:cxnLst/>
            <a:rect r="r" b="b" t="t" l="l"/>
            <a:pathLst>
              <a:path h="1664788" w="2536820">
                <a:moveTo>
                  <a:pt x="0" y="0"/>
                </a:moveTo>
                <a:lnTo>
                  <a:pt x="2536819" y="0"/>
                </a:lnTo>
                <a:lnTo>
                  <a:pt x="2536819" y="1664788"/>
                </a:lnTo>
                <a:lnTo>
                  <a:pt x="0" y="1664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348913" y="1504531"/>
            <a:ext cx="2536820" cy="1664788"/>
          </a:xfrm>
          <a:custGeom>
            <a:avLst/>
            <a:gdLst/>
            <a:ahLst/>
            <a:cxnLst/>
            <a:rect r="r" b="b" t="t" l="l"/>
            <a:pathLst>
              <a:path h="1664788" w="2536820">
                <a:moveTo>
                  <a:pt x="0" y="0"/>
                </a:moveTo>
                <a:lnTo>
                  <a:pt x="2536820" y="0"/>
                </a:lnTo>
                <a:lnTo>
                  <a:pt x="2536820" y="1664788"/>
                </a:lnTo>
                <a:lnTo>
                  <a:pt x="0" y="1664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7394040" y="1446279"/>
            <a:ext cx="2536820" cy="1664788"/>
          </a:xfrm>
          <a:custGeom>
            <a:avLst/>
            <a:gdLst/>
            <a:ahLst/>
            <a:cxnLst/>
            <a:rect r="r" b="b" t="t" l="l"/>
            <a:pathLst>
              <a:path h="1664788" w="2536820">
                <a:moveTo>
                  <a:pt x="0" y="0"/>
                </a:moveTo>
                <a:lnTo>
                  <a:pt x="2536820" y="0"/>
                </a:lnTo>
                <a:lnTo>
                  <a:pt x="2536820" y="1664788"/>
                </a:lnTo>
                <a:lnTo>
                  <a:pt x="0" y="1664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6125630" y="8990005"/>
            <a:ext cx="2536820" cy="1664788"/>
          </a:xfrm>
          <a:custGeom>
            <a:avLst/>
            <a:gdLst/>
            <a:ahLst/>
            <a:cxnLst/>
            <a:rect r="r" b="b" t="t" l="l"/>
            <a:pathLst>
              <a:path h="1664788" w="2536820">
                <a:moveTo>
                  <a:pt x="0" y="0"/>
                </a:moveTo>
                <a:lnTo>
                  <a:pt x="2536820" y="0"/>
                </a:lnTo>
                <a:lnTo>
                  <a:pt x="2536820" y="1664788"/>
                </a:lnTo>
                <a:lnTo>
                  <a:pt x="0" y="1664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3145216" y="1028700"/>
            <a:ext cx="2536820" cy="1664788"/>
          </a:xfrm>
          <a:custGeom>
            <a:avLst/>
            <a:gdLst/>
            <a:ahLst/>
            <a:cxnLst/>
            <a:rect r="r" b="b" t="t" l="l"/>
            <a:pathLst>
              <a:path h="1664788" w="2536820">
                <a:moveTo>
                  <a:pt x="0" y="0"/>
                </a:moveTo>
                <a:lnTo>
                  <a:pt x="2536820" y="0"/>
                </a:lnTo>
                <a:lnTo>
                  <a:pt x="2536820" y="1664788"/>
                </a:lnTo>
                <a:lnTo>
                  <a:pt x="0" y="1664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876806" y="8572425"/>
            <a:ext cx="2536820" cy="1664788"/>
          </a:xfrm>
          <a:custGeom>
            <a:avLst/>
            <a:gdLst/>
            <a:ahLst/>
            <a:cxnLst/>
            <a:rect r="r" b="b" t="t" l="l"/>
            <a:pathLst>
              <a:path h="1664788" w="2536820">
                <a:moveTo>
                  <a:pt x="0" y="0"/>
                </a:moveTo>
                <a:lnTo>
                  <a:pt x="2536820" y="0"/>
                </a:lnTo>
                <a:lnTo>
                  <a:pt x="2536820" y="1664788"/>
                </a:lnTo>
                <a:lnTo>
                  <a:pt x="0" y="1664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11888169" y="970448"/>
            <a:ext cx="2536820" cy="1664788"/>
          </a:xfrm>
          <a:custGeom>
            <a:avLst/>
            <a:gdLst/>
            <a:ahLst/>
            <a:cxnLst/>
            <a:rect r="r" b="b" t="t" l="l"/>
            <a:pathLst>
              <a:path h="1664788" w="2536820">
                <a:moveTo>
                  <a:pt x="0" y="0"/>
                </a:moveTo>
                <a:lnTo>
                  <a:pt x="2536819" y="0"/>
                </a:lnTo>
                <a:lnTo>
                  <a:pt x="2536819" y="1664788"/>
                </a:lnTo>
                <a:lnTo>
                  <a:pt x="0" y="1664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10619759" y="8514174"/>
            <a:ext cx="2536820" cy="1664788"/>
          </a:xfrm>
          <a:custGeom>
            <a:avLst/>
            <a:gdLst/>
            <a:ahLst/>
            <a:cxnLst/>
            <a:rect r="r" b="b" t="t" l="l"/>
            <a:pathLst>
              <a:path h="1664788" w="2536820">
                <a:moveTo>
                  <a:pt x="0" y="0"/>
                </a:moveTo>
                <a:lnTo>
                  <a:pt x="2536819" y="0"/>
                </a:lnTo>
                <a:lnTo>
                  <a:pt x="2536819" y="1664788"/>
                </a:lnTo>
                <a:lnTo>
                  <a:pt x="0" y="1664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16377613" y="1446279"/>
            <a:ext cx="2536820" cy="1664788"/>
          </a:xfrm>
          <a:custGeom>
            <a:avLst/>
            <a:gdLst/>
            <a:ahLst/>
            <a:cxnLst/>
            <a:rect r="r" b="b" t="t" l="l"/>
            <a:pathLst>
              <a:path h="1664788" w="2536820">
                <a:moveTo>
                  <a:pt x="0" y="0"/>
                </a:moveTo>
                <a:lnTo>
                  <a:pt x="2536820" y="0"/>
                </a:lnTo>
                <a:lnTo>
                  <a:pt x="2536820" y="1664788"/>
                </a:lnTo>
                <a:lnTo>
                  <a:pt x="0" y="1664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0" id="20"/>
          <p:cNvGrpSpPr/>
          <p:nvPr/>
        </p:nvGrpSpPr>
        <p:grpSpPr>
          <a:xfrm rot="0">
            <a:off x="1655296" y="4409125"/>
            <a:ext cx="9457696" cy="1316959"/>
            <a:chOff x="0" y="0"/>
            <a:chExt cx="2490916" cy="346853"/>
          </a:xfrm>
        </p:grpSpPr>
        <p:sp>
          <p:nvSpPr>
            <p:cNvPr name="Freeform 21" id="21"/>
            <p:cNvSpPr/>
            <p:nvPr/>
          </p:nvSpPr>
          <p:spPr>
            <a:xfrm flipH="false" flipV="false" rot="0">
              <a:off x="0" y="0"/>
              <a:ext cx="2490916" cy="346853"/>
            </a:xfrm>
            <a:custGeom>
              <a:avLst/>
              <a:gdLst/>
              <a:ahLst/>
              <a:cxnLst/>
              <a:rect r="r" b="b" t="t" l="l"/>
              <a:pathLst>
                <a:path h="346853" w="2490916">
                  <a:moveTo>
                    <a:pt x="0" y="0"/>
                  </a:moveTo>
                  <a:lnTo>
                    <a:pt x="2490916" y="0"/>
                  </a:lnTo>
                  <a:lnTo>
                    <a:pt x="2490916" y="346853"/>
                  </a:lnTo>
                  <a:lnTo>
                    <a:pt x="0" y="346853"/>
                  </a:lnTo>
                  <a:close/>
                </a:path>
              </a:pathLst>
            </a:custGeom>
            <a:solidFill>
              <a:srgbClr val="FD5895">
                <a:alpha val="40000"/>
              </a:srgbClr>
            </a:solidFill>
          </p:spPr>
        </p:sp>
        <p:sp>
          <p:nvSpPr>
            <p:cNvPr name="TextBox 22" id="22"/>
            <p:cNvSpPr txBox="true"/>
            <p:nvPr/>
          </p:nvSpPr>
          <p:spPr>
            <a:xfrm>
              <a:off x="0" y="-38100"/>
              <a:ext cx="2490916" cy="384953"/>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DAGW08JT5CA</dc:identifier>
  <dcterms:modified xsi:type="dcterms:W3CDTF">2011-08-01T06:04:30Z</dcterms:modified>
  <cp:revision>1</cp:revision>
  <dc:title>¿Hasta que el burnout nos separe?</dc:title>
</cp:coreProperties>
</file>